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28"/>
  </p:notesMasterIdLst>
  <p:handoutMasterIdLst>
    <p:handoutMasterId r:id="rId29"/>
  </p:handoutMasterIdLst>
  <p:sldIdLst>
    <p:sldId id="444" r:id="rId2"/>
    <p:sldId id="591" r:id="rId3"/>
    <p:sldId id="644" r:id="rId4"/>
    <p:sldId id="484" r:id="rId5"/>
    <p:sldId id="603" r:id="rId6"/>
    <p:sldId id="620" r:id="rId7"/>
    <p:sldId id="617" r:id="rId8"/>
    <p:sldId id="605" r:id="rId9"/>
    <p:sldId id="622" r:id="rId10"/>
    <p:sldId id="582" r:id="rId11"/>
    <p:sldId id="634" r:id="rId12"/>
    <p:sldId id="596" r:id="rId13"/>
    <p:sldId id="635" r:id="rId14"/>
    <p:sldId id="636" r:id="rId15"/>
    <p:sldId id="638" r:id="rId16"/>
    <p:sldId id="637" r:id="rId17"/>
    <p:sldId id="645" r:id="rId18"/>
    <p:sldId id="639" r:id="rId19"/>
    <p:sldId id="625" r:id="rId20"/>
    <p:sldId id="626" r:id="rId21"/>
    <p:sldId id="629" r:id="rId22"/>
    <p:sldId id="630" r:id="rId23"/>
    <p:sldId id="631" r:id="rId24"/>
    <p:sldId id="632" r:id="rId25"/>
    <p:sldId id="640" r:id="rId26"/>
    <p:sldId id="616" r:id="rId27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846"/>
    <a:srgbClr val="666633"/>
    <a:srgbClr val="33CC33"/>
    <a:srgbClr val="0046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850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76;&#1083;&#1103;%20&#1087;&#1091;&#1073;&#1083;.&#1086;&#1090;&#1095;&#1077;&#1090;&#1072;%20&#1079;&#1072;%202013%20&#1075;&#1086;&#1076;%20_&#1076;&#1080;&#1072;&#1075;&#1088;&#1072;&#1084;&#1084;&#109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доп.материал!$C$1</c:f>
              <c:strCache>
                <c:ptCount val="1"/>
                <c:pt idx="0">
                  <c:v>количество УДОД</c:v>
                </c:pt>
              </c:strCache>
            </c:strRef>
          </c:tx>
          <c:dLbls>
            <c:showVal val="1"/>
          </c:dLbls>
          <c:cat>
            <c:strRef>
              <c:f>доп.материал!$B$2:$B$35</c:f>
              <c:strCache>
                <c:ptCount val="34"/>
                <c:pt idx="0">
                  <c:v>Анучинский МР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</c:v>
                </c:pt>
                <c:pt idx="4">
                  <c:v>Дальнегорск </c:v>
                </c:pt>
                <c:pt idx="5">
                  <c:v>Дальнереченск </c:v>
                </c:pt>
                <c:pt idx="6">
                  <c:v>Дальнереченский МР</c:v>
                </c:pt>
                <c:pt idx="7">
                  <c:v>Большой Камень</c:v>
                </c:pt>
                <c:pt idx="8">
                  <c:v>Кавалеровский МР</c:v>
                </c:pt>
                <c:pt idx="9">
                  <c:v>Кировский МР</c:v>
                </c:pt>
                <c:pt idx="10">
                  <c:v>Красноармейский МР</c:v>
                </c:pt>
                <c:pt idx="11">
                  <c:v>Лазовский МР</c:v>
                </c:pt>
                <c:pt idx="12">
                  <c:v>Лесозаводск</c:v>
                </c:pt>
                <c:pt idx="13">
                  <c:v>Михайловский МР</c:v>
                </c:pt>
                <c:pt idx="14">
                  <c:v>Надеждинский МР</c:v>
                </c:pt>
                <c:pt idx="15">
                  <c:v>Находкинский ГО</c:v>
                </c:pt>
                <c:pt idx="16">
                  <c:v>Октябрьский МР</c:v>
                </c:pt>
                <c:pt idx="17">
                  <c:v>Ольгинский МР</c:v>
                </c:pt>
                <c:pt idx="18">
                  <c:v>Партизанский ГО</c:v>
                </c:pt>
                <c:pt idx="19">
                  <c:v>Партизанский МР</c:v>
                </c:pt>
                <c:pt idx="20">
                  <c:v>Пограничный МР</c:v>
                </c:pt>
                <c:pt idx="21">
                  <c:v>Пожарский МР</c:v>
                </c:pt>
                <c:pt idx="22">
                  <c:v>Спасск-Дальний</c:v>
                </c:pt>
                <c:pt idx="23">
                  <c:v>Спасский МР</c:v>
                </c:pt>
                <c:pt idx="24">
                  <c:v>Тернейский МР</c:v>
                </c:pt>
                <c:pt idx="25">
                  <c:v>Уссурийский ГО</c:v>
                </c:pt>
                <c:pt idx="26">
                  <c:v>Фокино</c:v>
                </c:pt>
                <c:pt idx="27">
                  <c:v>Ханкайский МР</c:v>
                </c:pt>
                <c:pt idx="28">
                  <c:v>Хасанский МР</c:v>
                </c:pt>
                <c:pt idx="29">
                  <c:v>Хорольский МР</c:v>
                </c:pt>
                <c:pt idx="30">
                  <c:v>Шкотовский МР</c:v>
                </c:pt>
                <c:pt idx="31">
                  <c:v>Яковлевский МР</c:v>
                </c:pt>
                <c:pt idx="32">
                  <c:v>Черниговский МР</c:v>
                </c:pt>
                <c:pt idx="33">
                  <c:v>Чугуевский МР</c:v>
                </c:pt>
              </c:strCache>
            </c:strRef>
          </c:cat>
          <c:val>
            <c:numRef>
              <c:f>доп.материал!$C$2:$C$35</c:f>
              <c:numCache>
                <c:formatCode>General</c:formatCode>
                <c:ptCount val="34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22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1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12</c:v>
                </c:pt>
                <c:pt idx="16">
                  <c:v>2</c:v>
                </c:pt>
                <c:pt idx="17">
                  <c:v>2</c:v>
                </c:pt>
                <c:pt idx="18">
                  <c:v>3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7</c:v>
                </c:pt>
                <c:pt idx="23">
                  <c:v>1</c:v>
                </c:pt>
                <c:pt idx="24">
                  <c:v>2</c:v>
                </c:pt>
                <c:pt idx="25">
                  <c:v>5</c:v>
                </c:pt>
                <c:pt idx="26">
                  <c:v>3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0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</c:numCache>
            </c:numRef>
          </c:val>
        </c:ser>
        <c:dLbls>
          <c:showVal val="1"/>
        </c:dLbls>
        <c:gapWidth val="300"/>
        <c:shape val="cylinder"/>
        <c:axId val="75423744"/>
        <c:axId val="75425664"/>
        <c:axId val="0"/>
      </c:bar3DChart>
      <c:catAx>
        <c:axId val="75423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административно-территориальные единицы Приморского края</a:t>
                </a:r>
              </a:p>
            </c:rich>
          </c:tx>
          <c:layout/>
        </c:title>
        <c:majorTickMark val="none"/>
        <c:tickLblPos val="nextTo"/>
        <c:crossAx val="75425664"/>
        <c:crosses val="autoZero"/>
        <c:auto val="1"/>
        <c:lblAlgn val="ctr"/>
        <c:lblOffset val="100"/>
      </c:catAx>
      <c:valAx>
        <c:axId val="75425664"/>
        <c:scaling>
          <c:orientation val="minMax"/>
        </c:scaling>
        <c:delete val="1"/>
        <c:axPos val="l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учреждений дополнительного образования детей</a:t>
                </a:r>
              </a:p>
            </c:rich>
          </c:tx>
          <c:layout/>
        </c:title>
        <c:numFmt formatCode="General" sourceLinked="1"/>
        <c:tickLblPos val="none"/>
        <c:crossAx val="75423744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1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3438353981261689"/>
          <c:y val="1.2674480006776449E-2"/>
          <c:w val="0.76561961615976626"/>
          <c:h val="0.60381012970769343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центры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технические</c:v>
                </c:pt>
                <c:pt idx="1">
                  <c:v>естественнонаучные</c:v>
                </c:pt>
                <c:pt idx="2">
                  <c:v>физкультурно-спортивные</c:v>
                </c:pt>
                <c:pt idx="3">
                  <c:v>художествен
ные</c:v>
                </c:pt>
                <c:pt idx="4">
                  <c:v>туристско-краевед
ческие</c:v>
                </c:pt>
                <c:pt idx="5">
                  <c:v>социально-педагогичес
кие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257</c:v>
                </c:pt>
                <c:pt idx="1">
                  <c:v>127</c:v>
                </c:pt>
                <c:pt idx="2">
                  <c:v>539</c:v>
                </c:pt>
                <c:pt idx="3">
                  <c:v>1837</c:v>
                </c:pt>
                <c:pt idx="4">
                  <c:v>135</c:v>
                </c:pt>
                <c:pt idx="5">
                  <c:v>448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дворцы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технические</c:v>
                </c:pt>
                <c:pt idx="1">
                  <c:v>естественнонаучные</c:v>
                </c:pt>
                <c:pt idx="2">
                  <c:v>физкультурно-спортивные</c:v>
                </c:pt>
                <c:pt idx="3">
                  <c:v>художествен
ные</c:v>
                </c:pt>
                <c:pt idx="4">
                  <c:v>туристско-краевед
ческие</c:v>
                </c:pt>
                <c:pt idx="5">
                  <c:v>социально-педагогичес
кие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2">
                  <c:v>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дома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технические</c:v>
                </c:pt>
                <c:pt idx="1">
                  <c:v>естественнонаучные</c:v>
                </c:pt>
                <c:pt idx="2">
                  <c:v>физкультурно-спортивные</c:v>
                </c:pt>
                <c:pt idx="3">
                  <c:v>художествен
ные</c:v>
                </c:pt>
                <c:pt idx="4">
                  <c:v>туристско-краевед
ческие</c:v>
                </c:pt>
                <c:pt idx="5">
                  <c:v>социально-педагогичес
кие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26</c:v>
                </c:pt>
                <c:pt idx="1">
                  <c:v>69</c:v>
                </c:pt>
                <c:pt idx="2">
                  <c:v>56</c:v>
                </c:pt>
                <c:pt idx="3">
                  <c:v>616</c:v>
                </c:pt>
                <c:pt idx="4">
                  <c:v>36</c:v>
                </c:pt>
                <c:pt idx="5">
                  <c:v>84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станции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технические</c:v>
                </c:pt>
                <c:pt idx="1">
                  <c:v>естественнонаучные</c:v>
                </c:pt>
                <c:pt idx="2">
                  <c:v>физкультурно-спортивные</c:v>
                </c:pt>
                <c:pt idx="3">
                  <c:v>художествен
ные</c:v>
                </c:pt>
                <c:pt idx="4">
                  <c:v>туристско-краевед
ческие</c:v>
                </c:pt>
                <c:pt idx="5">
                  <c:v>социально-педагогичес
кие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119</c:v>
                </c:pt>
                <c:pt idx="1">
                  <c:v>115</c:v>
                </c:pt>
                <c:pt idx="2">
                  <c:v>8</c:v>
                </c:pt>
                <c:pt idx="3">
                  <c:v>23</c:v>
                </c:pt>
                <c:pt idx="4">
                  <c:v>27</c:v>
                </c:pt>
                <c:pt idx="5">
                  <c:v>30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школы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технические</c:v>
                </c:pt>
                <c:pt idx="1">
                  <c:v>естественнонаучные</c:v>
                </c:pt>
                <c:pt idx="2">
                  <c:v>физкультурно-спортивные</c:v>
                </c:pt>
                <c:pt idx="3">
                  <c:v>художествен
ные</c:v>
                </c:pt>
                <c:pt idx="4">
                  <c:v>туристско-краевед
ческие</c:v>
                </c:pt>
                <c:pt idx="5">
                  <c:v>социально-педагогичес
кие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3">
                  <c:v>18</c:v>
                </c:pt>
                <c:pt idx="5">
                  <c:v>17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спортивные школы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технические</c:v>
                </c:pt>
                <c:pt idx="1">
                  <c:v>естественнонаучные</c:v>
                </c:pt>
                <c:pt idx="2">
                  <c:v>физкультурно-спортивные</c:v>
                </c:pt>
                <c:pt idx="3">
                  <c:v>художествен
ные</c:v>
                </c:pt>
                <c:pt idx="4">
                  <c:v>туристско-краевед
ческие</c:v>
                </c:pt>
                <c:pt idx="5">
                  <c:v>социально-педагогичес
кие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2">
                  <c:v>1488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спортивные школы
олимпийского резерва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технические</c:v>
                </c:pt>
                <c:pt idx="1">
                  <c:v>естественнонаучные</c:v>
                </c:pt>
                <c:pt idx="2">
                  <c:v>физкультурно-спортивные</c:v>
                </c:pt>
                <c:pt idx="3">
                  <c:v>художествен
ные</c:v>
                </c:pt>
                <c:pt idx="4">
                  <c:v>туристско-краевед
ческие</c:v>
                </c:pt>
                <c:pt idx="5">
                  <c:v>социально-педагогичес
кие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  <c:pt idx="2">
                  <c:v>1</c:v>
                </c:pt>
              </c:numCache>
            </c:numRef>
          </c:val>
        </c:ser>
        <c:dLbls/>
        <c:overlap val="100"/>
        <c:axId val="166870400"/>
        <c:axId val="166884480"/>
      </c:barChart>
      <c:catAx>
        <c:axId val="166870400"/>
        <c:scaling>
          <c:orientation val="minMax"/>
        </c:scaling>
        <c:axPos val="b"/>
        <c:tickLblPos val="nextTo"/>
        <c:crossAx val="166884480"/>
        <c:crosses val="autoZero"/>
        <c:auto val="1"/>
        <c:lblAlgn val="ctr"/>
        <c:lblOffset val="100"/>
      </c:catAx>
      <c:valAx>
        <c:axId val="166884480"/>
        <c:scaling>
          <c:orientation val="minMax"/>
        </c:scaling>
        <c:axPos val="l"/>
        <c:majorGridlines/>
        <c:numFmt formatCode="0%" sourceLinked="1"/>
        <c:tickLblPos val="nextTo"/>
        <c:crossAx val="166870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chemeClr val="accent1"/>
            </a:solidFill>
          </a:ln>
        </c:spPr>
      </c:dTable>
    </c:plotArea>
    <c:plotVisOnly val="1"/>
    <c:dispBlanksAs val="gap"/>
  </c:chart>
  <c:spPr>
    <a:ln>
      <a:noFill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2401020436961509"/>
          <c:y val="4.8950364330567137E-5"/>
          <c:w val="0.71975630650335365"/>
          <c:h val="0.85352752262944775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обучающихся</c:v>
                </c:pt>
              </c:strCache>
            </c:strRef>
          </c:tx>
          <c:dLbls>
            <c:dLbl>
              <c:idx val="0"/>
              <c:layout>
                <c:manualLayout>
                  <c:x val="1.793465501384817E-2"/>
                  <c:y val="-5.274587990303066E-3"/>
                </c:manualLayout>
              </c:layout>
              <c:showVal val="1"/>
            </c:dLbl>
            <c:dLbl>
              <c:idx val="1"/>
              <c:layout>
                <c:manualLayout>
                  <c:x val="2.3912873351797551E-2"/>
                  <c:y val="7.9118819854545989E-3"/>
                </c:manualLayout>
              </c:layout>
              <c:showVal val="1"/>
            </c:dLbl>
            <c:dLbl>
              <c:idx val="2"/>
              <c:layout>
                <c:manualLayout>
                  <c:x val="3.4374755443208983E-2"/>
                  <c:y val="-5.274587990303066E-3"/>
                </c:manualLayout>
              </c:layout>
              <c:showVal val="1"/>
            </c:dLbl>
            <c:dLbl>
              <c:idx val="3"/>
              <c:layout>
                <c:manualLayout>
                  <c:x val="3.4374637761745756E-2"/>
                  <c:y val="7.9118819854546493E-3"/>
                </c:manualLayout>
              </c:layout>
              <c:showVal val="1"/>
            </c:dLbl>
            <c:dLbl>
              <c:idx val="4"/>
              <c:layout>
                <c:manualLayout>
                  <c:x val="2.3912873351797551E-2"/>
                  <c:y val="-5.274587990303066E-3"/>
                </c:manualLayout>
              </c:layout>
              <c:showVal val="1"/>
            </c:dLbl>
            <c:dLbl>
              <c:idx val="5"/>
              <c:layout>
                <c:manualLayout>
                  <c:x val="3.1385646274234291E-2"/>
                  <c:y val="-5.274587990303066E-3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техническая</c:v>
                </c:pt>
                <c:pt idx="1">
                  <c:v>естественнонаучная</c:v>
                </c:pt>
                <c:pt idx="2">
                  <c:v>физкультурно-
спортивная</c:v>
                </c:pt>
                <c:pt idx="3">
                  <c:v>художественная</c:v>
                </c:pt>
                <c:pt idx="4">
                  <c:v>туристско-
краеведческая</c:v>
                </c:pt>
                <c:pt idx="5">
                  <c:v>социально-
педагогическая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6401</c:v>
                </c:pt>
                <c:pt idx="1">
                  <c:v>5389</c:v>
                </c:pt>
                <c:pt idx="2">
                  <c:v>40095</c:v>
                </c:pt>
                <c:pt idx="3">
                  <c:v>38890</c:v>
                </c:pt>
                <c:pt idx="4">
                  <c:v>3437</c:v>
                </c:pt>
                <c:pt idx="5">
                  <c:v>10371</c:v>
                </c:pt>
              </c:numCache>
            </c:numRef>
          </c:val>
        </c:ser>
        <c:dLbls/>
        <c:shape val="cylinder"/>
        <c:axId val="157851008"/>
        <c:axId val="166966016"/>
        <c:axId val="0"/>
      </c:bar3DChart>
      <c:catAx>
        <c:axId val="157851008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66966016"/>
        <c:crosses val="autoZero"/>
        <c:auto val="1"/>
        <c:lblAlgn val="ctr"/>
        <c:lblOffset val="100"/>
      </c:catAx>
      <c:valAx>
        <c:axId val="166966016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57851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498913959874083"/>
          <c:y val="0.83386304620448315"/>
          <c:w val="0.44316757433332676"/>
          <c:h val="6.6914273926238915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4.3981481481481483E-2"/>
          <c:y val="0.19437757780277462"/>
          <c:w val="0.95601851851851871"/>
          <c:h val="0.751896637920260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высшее</c:v>
                </c:pt>
                <c:pt idx="1">
                  <c:v>среднее</c:v>
                </c:pt>
                <c:pt idx="2">
                  <c:v>начальное
профессиональное</c:v>
                </c:pt>
                <c:pt idx="3">
                  <c:v>среднее
(полное)
общее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1226</c:v>
                </c:pt>
                <c:pt idx="1">
                  <c:v>509</c:v>
                </c:pt>
                <c:pt idx="2">
                  <c:v>45</c:v>
                </c:pt>
                <c:pt idx="3">
                  <c:v>97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30833920455214231"/>
          <c:y val="3.0602275565057777E-2"/>
          <c:w val="0.65749099301722369"/>
          <c:h val="0.4397295083044544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имеют
категории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педагог
дополнительного
образования</c:v>
                </c:pt>
                <c:pt idx="1">
                  <c:v>педагог-
организатор</c:v>
                </c:pt>
                <c:pt idx="2">
                  <c:v>тренер-
преподаватель</c:v>
                </c:pt>
                <c:pt idx="3">
                  <c:v>методист</c:v>
                </c:pt>
                <c:pt idx="4">
                  <c:v>другие
педагогические
работники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422</c:v>
                </c:pt>
                <c:pt idx="1">
                  <c:v>33</c:v>
                </c:pt>
                <c:pt idx="2">
                  <c:v>161</c:v>
                </c:pt>
                <c:pt idx="3">
                  <c:v>42</c:v>
                </c:pt>
                <c:pt idx="4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вторая
категория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педагог
дополнительного
образования</c:v>
                </c:pt>
                <c:pt idx="1">
                  <c:v>педагог-
организатор</c:v>
                </c:pt>
                <c:pt idx="2">
                  <c:v>тренер-
преподаватель</c:v>
                </c:pt>
                <c:pt idx="3">
                  <c:v>методист</c:v>
                </c:pt>
                <c:pt idx="4">
                  <c:v>другие
педагогические
работники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75</c:v>
                </c:pt>
                <c:pt idx="1">
                  <c:v>6</c:v>
                </c:pt>
                <c:pt idx="2">
                  <c:v>56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первая
категория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педагог
дополнительного
образования</c:v>
                </c:pt>
                <c:pt idx="1">
                  <c:v>педагог-
организатор</c:v>
                </c:pt>
                <c:pt idx="2">
                  <c:v>тренер-
преподаватель</c:v>
                </c:pt>
                <c:pt idx="3">
                  <c:v>методист</c:v>
                </c:pt>
                <c:pt idx="4">
                  <c:v>другие
педагогические
работники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288</c:v>
                </c:pt>
                <c:pt idx="1">
                  <c:v>10</c:v>
                </c:pt>
                <c:pt idx="2">
                  <c:v>111</c:v>
                </c:pt>
                <c:pt idx="3">
                  <c:v>23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высшая
категория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педагог
дополнительного
образования</c:v>
                </c:pt>
                <c:pt idx="1">
                  <c:v>педагог-
организатор</c:v>
                </c:pt>
                <c:pt idx="2">
                  <c:v>тренер-
преподаватель</c:v>
                </c:pt>
                <c:pt idx="3">
                  <c:v>методист</c:v>
                </c:pt>
                <c:pt idx="4">
                  <c:v>другие
педагогические
работники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362</c:v>
                </c:pt>
                <c:pt idx="1">
                  <c:v>22</c:v>
                </c:pt>
                <c:pt idx="2">
                  <c:v>208</c:v>
                </c:pt>
                <c:pt idx="3">
                  <c:v>21</c:v>
                </c:pt>
                <c:pt idx="4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педагог
дополнительного
образования</c:v>
                </c:pt>
                <c:pt idx="1">
                  <c:v>педагог-
организатор</c:v>
                </c:pt>
                <c:pt idx="2">
                  <c:v>тренер-
преподаватель</c:v>
                </c:pt>
                <c:pt idx="3">
                  <c:v>методист</c:v>
                </c:pt>
                <c:pt idx="4">
                  <c:v>другие
педагогические
работники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1147</c:v>
                </c:pt>
                <c:pt idx="1">
                  <c:v>71</c:v>
                </c:pt>
                <c:pt idx="2">
                  <c:v>536</c:v>
                </c:pt>
                <c:pt idx="3">
                  <c:v>90</c:v>
                </c:pt>
                <c:pt idx="4">
                  <c:v>31</c:v>
                </c:pt>
              </c:numCache>
            </c:numRef>
          </c:val>
        </c:ser>
        <c:dLbls/>
        <c:axId val="131352832"/>
        <c:axId val="131375104"/>
      </c:barChart>
      <c:catAx>
        <c:axId val="131352832"/>
        <c:scaling>
          <c:orientation val="minMax"/>
        </c:scaling>
        <c:axPos val="l"/>
        <c:tickLblPos val="nextTo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131375104"/>
        <c:crosses val="autoZero"/>
        <c:auto val="1"/>
        <c:lblAlgn val="ctr"/>
        <c:lblOffset val="100"/>
      </c:catAx>
      <c:valAx>
        <c:axId val="131375104"/>
        <c:scaling>
          <c:orientation val="minMax"/>
        </c:scaling>
        <c:axPos val="b"/>
        <c:majorGridlines/>
        <c:numFmt formatCode="General" sourceLinked="1"/>
        <c:tickLblPos val="nextTo"/>
        <c:crossAx val="13135283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cene3d>
          <a:camera prst="orthographicFront"/>
          <a:lightRig rig="threePt" dir="t"/>
        </a:scene3d>
      </c:spPr>
    </c:plotArea>
    <c:plotVisOnly val="1"/>
    <c:dispBlanksAs val="gap"/>
  </c:chart>
  <c:spPr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4530F-7037-4A9C-A72A-7D49A1D244C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41441EC-59A2-4BF5-A367-AD137466CB39}">
      <dgm:prSet phldrT="[Текст]" custT="1"/>
      <dgm:spPr/>
      <dgm:t>
        <a:bodyPr/>
        <a:lstStyle/>
        <a:p>
          <a:r>
            <a:rPr lang="ru-RU" sz="1600" b="1" dirty="0" smtClean="0"/>
            <a:t>Мотивация к непрерывному дополнительному образованию</a:t>
          </a:r>
          <a:endParaRPr lang="ru-RU" sz="1600" b="1" dirty="0"/>
        </a:p>
      </dgm:t>
    </dgm:pt>
    <dgm:pt modelId="{A9F94F78-6C9D-476A-8CC1-DD4F5342D2B0}" type="parTrans" cxnId="{88E606DC-E512-4A79-A345-6C9AD44F222D}">
      <dgm:prSet/>
      <dgm:spPr/>
      <dgm:t>
        <a:bodyPr/>
        <a:lstStyle/>
        <a:p>
          <a:endParaRPr lang="ru-RU"/>
        </a:p>
      </dgm:t>
    </dgm:pt>
    <dgm:pt modelId="{29881376-3A39-400B-9EE8-6D20EAB1A93D}" type="sibTrans" cxnId="{88E606DC-E512-4A79-A345-6C9AD44F222D}">
      <dgm:prSet/>
      <dgm:spPr/>
      <dgm:t>
        <a:bodyPr/>
        <a:lstStyle/>
        <a:p>
          <a:endParaRPr lang="ru-RU"/>
        </a:p>
      </dgm:t>
    </dgm:pt>
    <dgm:pt modelId="{8453BA83-734B-4D39-BEB7-8FF40A05A03C}">
      <dgm:prSet phldrT="[Текст]" custT="1"/>
      <dgm:spPr/>
      <dgm:t>
        <a:bodyPr/>
        <a:lstStyle/>
        <a:p>
          <a:r>
            <a:rPr lang="ru-RU" sz="1600" b="1" dirty="0" smtClean="0"/>
            <a:t>Выбор  индивидуальной образовательной траектории</a:t>
          </a:r>
        </a:p>
        <a:p>
          <a:endParaRPr lang="ru-RU" sz="1600" b="1" dirty="0" smtClean="0"/>
        </a:p>
        <a:p>
          <a:endParaRPr lang="ru-RU" sz="1600" b="1" dirty="0"/>
        </a:p>
      </dgm:t>
    </dgm:pt>
    <dgm:pt modelId="{3302E500-CACD-44B0-8442-D4EAF65AFE82}" type="parTrans" cxnId="{BB820438-75AE-4C78-BFFE-1CDB5A64C80D}">
      <dgm:prSet/>
      <dgm:spPr/>
      <dgm:t>
        <a:bodyPr/>
        <a:lstStyle/>
        <a:p>
          <a:endParaRPr lang="ru-RU"/>
        </a:p>
      </dgm:t>
    </dgm:pt>
    <dgm:pt modelId="{38EA3CAC-1E7C-4CFF-8373-E56DDFA874C2}" type="sibTrans" cxnId="{BB820438-75AE-4C78-BFFE-1CDB5A64C80D}">
      <dgm:prSet/>
      <dgm:spPr/>
      <dgm:t>
        <a:bodyPr/>
        <a:lstStyle/>
        <a:p>
          <a:endParaRPr lang="ru-RU"/>
        </a:p>
      </dgm:t>
    </dgm:pt>
    <dgm:pt modelId="{8BC4140D-7AAC-43A1-89E5-6C67A715461E}">
      <dgm:prSet phldrT="[Текст]" custT="1"/>
      <dgm:spPr/>
      <dgm:t>
        <a:bodyPr/>
        <a:lstStyle/>
        <a:p>
          <a:r>
            <a:rPr lang="ru-RU" sz="1600" b="1" dirty="0" smtClean="0"/>
            <a:t>Многоуровневый образовательный результат</a:t>
          </a:r>
        </a:p>
      </dgm:t>
    </dgm:pt>
    <dgm:pt modelId="{9A2EC5D5-D0D9-4179-AA57-B7DCFDF59F49}" type="parTrans" cxnId="{E4DB45BE-D683-42EF-9149-E488529FBCA0}">
      <dgm:prSet/>
      <dgm:spPr/>
      <dgm:t>
        <a:bodyPr/>
        <a:lstStyle/>
        <a:p>
          <a:endParaRPr lang="ru-RU"/>
        </a:p>
      </dgm:t>
    </dgm:pt>
    <dgm:pt modelId="{E58AA996-E1DE-4618-81BE-5F7753A03EE7}" type="sibTrans" cxnId="{E4DB45BE-D683-42EF-9149-E488529FBCA0}">
      <dgm:prSet/>
      <dgm:spPr/>
      <dgm:t>
        <a:bodyPr/>
        <a:lstStyle/>
        <a:p>
          <a:endParaRPr lang="ru-RU"/>
        </a:p>
      </dgm:t>
    </dgm:pt>
    <dgm:pt modelId="{E8E6A912-E572-4E28-984D-82FD61E4E9F6}" type="pres">
      <dgm:prSet presAssocID="{5FF4530F-7037-4A9C-A72A-7D49A1D244C6}" presName="arrowDiagram" presStyleCnt="0">
        <dgm:presLayoutVars>
          <dgm:chMax val="5"/>
          <dgm:dir/>
          <dgm:resizeHandles val="exact"/>
        </dgm:presLayoutVars>
      </dgm:prSet>
      <dgm:spPr/>
    </dgm:pt>
    <dgm:pt modelId="{0AEC5452-75EC-43BE-A7A0-C8D74689DA45}" type="pres">
      <dgm:prSet presAssocID="{5FF4530F-7037-4A9C-A72A-7D49A1D244C6}" presName="arrow" presStyleLbl="bgShp" presStyleIdx="0" presStyleCnt="1"/>
      <dgm:spPr/>
    </dgm:pt>
    <dgm:pt modelId="{DC76E184-A0E0-415E-90FE-C6BF9FE775BB}" type="pres">
      <dgm:prSet presAssocID="{5FF4530F-7037-4A9C-A72A-7D49A1D244C6}" presName="arrowDiagram3" presStyleCnt="0"/>
      <dgm:spPr/>
    </dgm:pt>
    <dgm:pt modelId="{DAE89ADF-0EB0-4E97-A269-CC05CEF402FE}" type="pres">
      <dgm:prSet presAssocID="{741441EC-59A2-4BF5-A367-AD137466CB39}" presName="bullet3a" presStyleLbl="node1" presStyleIdx="0" presStyleCnt="3"/>
      <dgm:spPr/>
    </dgm:pt>
    <dgm:pt modelId="{5779A7C1-8150-4002-9F66-9899CCDC3AA0}" type="pres">
      <dgm:prSet presAssocID="{741441EC-59A2-4BF5-A367-AD137466CB3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0F83F-7A3F-4086-8E75-BA119C3BFCFD}" type="pres">
      <dgm:prSet presAssocID="{8453BA83-734B-4D39-BEB7-8FF40A05A03C}" presName="bullet3b" presStyleLbl="node1" presStyleIdx="1" presStyleCnt="3"/>
      <dgm:spPr/>
    </dgm:pt>
    <dgm:pt modelId="{4F0E1F5D-F771-42D5-96A5-C0255E708E57}" type="pres">
      <dgm:prSet presAssocID="{8453BA83-734B-4D39-BEB7-8FF40A05A03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B893A-8A0F-441D-A1EB-84BB0112E63D}" type="pres">
      <dgm:prSet presAssocID="{8BC4140D-7AAC-43A1-89E5-6C67A715461E}" presName="bullet3c" presStyleLbl="node1" presStyleIdx="2" presStyleCnt="3"/>
      <dgm:spPr/>
    </dgm:pt>
    <dgm:pt modelId="{0FC4262A-C975-4F94-9383-8204937AA42C}" type="pres">
      <dgm:prSet presAssocID="{8BC4140D-7AAC-43A1-89E5-6C67A715461E}" presName="textBox3c" presStyleLbl="revTx" presStyleIdx="2" presStyleCnt="3" custScaleX="123735" custScaleY="37353" custLinFactNeighborX="13519" custLinFactNeighborY="-44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E606DC-E512-4A79-A345-6C9AD44F222D}" srcId="{5FF4530F-7037-4A9C-A72A-7D49A1D244C6}" destId="{741441EC-59A2-4BF5-A367-AD137466CB39}" srcOrd="0" destOrd="0" parTransId="{A9F94F78-6C9D-476A-8CC1-DD4F5342D2B0}" sibTransId="{29881376-3A39-400B-9EE8-6D20EAB1A93D}"/>
    <dgm:cxn modelId="{1456497E-A722-45C2-A243-1DCD108C369F}" type="presOf" srcId="{5FF4530F-7037-4A9C-A72A-7D49A1D244C6}" destId="{E8E6A912-E572-4E28-984D-82FD61E4E9F6}" srcOrd="0" destOrd="0" presId="urn:microsoft.com/office/officeart/2005/8/layout/arrow2"/>
    <dgm:cxn modelId="{BB820438-75AE-4C78-BFFE-1CDB5A64C80D}" srcId="{5FF4530F-7037-4A9C-A72A-7D49A1D244C6}" destId="{8453BA83-734B-4D39-BEB7-8FF40A05A03C}" srcOrd="1" destOrd="0" parTransId="{3302E500-CACD-44B0-8442-D4EAF65AFE82}" sibTransId="{38EA3CAC-1E7C-4CFF-8373-E56DDFA874C2}"/>
    <dgm:cxn modelId="{9352EC5E-EB7A-4F16-9069-8F611BBB376F}" type="presOf" srcId="{741441EC-59A2-4BF5-A367-AD137466CB39}" destId="{5779A7C1-8150-4002-9F66-9899CCDC3AA0}" srcOrd="0" destOrd="0" presId="urn:microsoft.com/office/officeart/2005/8/layout/arrow2"/>
    <dgm:cxn modelId="{E4DB45BE-D683-42EF-9149-E488529FBCA0}" srcId="{5FF4530F-7037-4A9C-A72A-7D49A1D244C6}" destId="{8BC4140D-7AAC-43A1-89E5-6C67A715461E}" srcOrd="2" destOrd="0" parTransId="{9A2EC5D5-D0D9-4179-AA57-B7DCFDF59F49}" sibTransId="{E58AA996-E1DE-4618-81BE-5F7753A03EE7}"/>
    <dgm:cxn modelId="{7EF68ECF-2593-4855-B6EE-CA4B13B8BC84}" type="presOf" srcId="{8453BA83-734B-4D39-BEB7-8FF40A05A03C}" destId="{4F0E1F5D-F771-42D5-96A5-C0255E708E57}" srcOrd="0" destOrd="0" presId="urn:microsoft.com/office/officeart/2005/8/layout/arrow2"/>
    <dgm:cxn modelId="{33F6CC44-A9F1-411E-ADE2-283F618522DA}" type="presOf" srcId="{8BC4140D-7AAC-43A1-89E5-6C67A715461E}" destId="{0FC4262A-C975-4F94-9383-8204937AA42C}" srcOrd="0" destOrd="0" presId="urn:microsoft.com/office/officeart/2005/8/layout/arrow2"/>
    <dgm:cxn modelId="{BD712A34-8251-440A-9DB9-55CAA979F932}" type="presParOf" srcId="{E8E6A912-E572-4E28-984D-82FD61E4E9F6}" destId="{0AEC5452-75EC-43BE-A7A0-C8D74689DA45}" srcOrd="0" destOrd="0" presId="urn:microsoft.com/office/officeart/2005/8/layout/arrow2"/>
    <dgm:cxn modelId="{13CC0E05-3BF8-4900-84B2-06DF07D7693F}" type="presParOf" srcId="{E8E6A912-E572-4E28-984D-82FD61E4E9F6}" destId="{DC76E184-A0E0-415E-90FE-C6BF9FE775BB}" srcOrd="1" destOrd="0" presId="urn:microsoft.com/office/officeart/2005/8/layout/arrow2"/>
    <dgm:cxn modelId="{9DABB799-A967-4479-814A-80EAEE044E39}" type="presParOf" srcId="{DC76E184-A0E0-415E-90FE-C6BF9FE775BB}" destId="{DAE89ADF-0EB0-4E97-A269-CC05CEF402FE}" srcOrd="0" destOrd="0" presId="urn:microsoft.com/office/officeart/2005/8/layout/arrow2"/>
    <dgm:cxn modelId="{33598FCE-675D-4ACF-B83B-91EC2FEBB31F}" type="presParOf" srcId="{DC76E184-A0E0-415E-90FE-C6BF9FE775BB}" destId="{5779A7C1-8150-4002-9F66-9899CCDC3AA0}" srcOrd="1" destOrd="0" presId="urn:microsoft.com/office/officeart/2005/8/layout/arrow2"/>
    <dgm:cxn modelId="{3D066DB0-C83B-46F2-AD2F-0F5164320FCF}" type="presParOf" srcId="{DC76E184-A0E0-415E-90FE-C6BF9FE775BB}" destId="{78D0F83F-7A3F-4086-8E75-BA119C3BFCFD}" srcOrd="2" destOrd="0" presId="urn:microsoft.com/office/officeart/2005/8/layout/arrow2"/>
    <dgm:cxn modelId="{1005005A-C24B-4112-B808-924D68360F65}" type="presParOf" srcId="{DC76E184-A0E0-415E-90FE-C6BF9FE775BB}" destId="{4F0E1F5D-F771-42D5-96A5-C0255E708E57}" srcOrd="3" destOrd="0" presId="urn:microsoft.com/office/officeart/2005/8/layout/arrow2"/>
    <dgm:cxn modelId="{E0152711-5310-4E60-8FB2-FBBC7168D046}" type="presParOf" srcId="{DC76E184-A0E0-415E-90FE-C6BF9FE775BB}" destId="{B9BB893A-8A0F-441D-A1EB-84BB0112E63D}" srcOrd="4" destOrd="0" presId="urn:microsoft.com/office/officeart/2005/8/layout/arrow2"/>
    <dgm:cxn modelId="{913F348D-5421-4059-B1B9-52C2B37ECDA6}" type="presParOf" srcId="{DC76E184-A0E0-415E-90FE-C6BF9FE775BB}" destId="{0FC4262A-C975-4F94-9383-8204937AA42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38046C-545E-4708-96C3-F825661B991B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763531-7E62-426E-9935-CB6A9B493B9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Информационно насыщенное социокультурное пространство дополнительного образования</a:t>
          </a:r>
          <a:endParaRPr lang="ru-RU" dirty="0">
            <a:solidFill>
              <a:schemeClr val="tx1"/>
            </a:solidFill>
          </a:endParaRPr>
        </a:p>
      </dgm:t>
    </dgm:pt>
    <dgm:pt modelId="{766E9D32-BD03-433F-AFC9-11CC44DD499D}" type="parTrans" cxnId="{2C86A783-EE00-43AD-B082-337C5CE031E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D47F508-0F2C-4775-994F-C31593582639}" type="sibTrans" cxnId="{2C86A783-EE00-43AD-B082-337C5CE031E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B39622-0E11-4128-8312-32B072F525C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Самовыражение</a:t>
          </a:r>
          <a:endParaRPr lang="ru-RU" dirty="0">
            <a:solidFill>
              <a:schemeClr val="tx1"/>
            </a:solidFill>
          </a:endParaRPr>
        </a:p>
      </dgm:t>
    </dgm:pt>
    <dgm:pt modelId="{BEBCB8EF-4B92-4D25-8CE5-FAC363B293F0}" type="parTrans" cxnId="{88B98AB4-53A8-46F3-91DD-2EAE65A08B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9296686-1357-4EC4-8824-87E88B043C4C}" type="sibTrans" cxnId="{88B98AB4-53A8-46F3-91DD-2EAE65A08B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9C611D-9544-40F4-9AE0-9CD7693E28E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Свобода выбора</a:t>
          </a:r>
          <a:endParaRPr lang="ru-RU" dirty="0">
            <a:solidFill>
              <a:schemeClr val="tx1"/>
            </a:solidFill>
          </a:endParaRPr>
        </a:p>
      </dgm:t>
    </dgm:pt>
    <dgm:pt modelId="{2D450021-0490-44B4-BD27-6BE017FE5F21}" type="parTrans" cxnId="{92442922-CA00-4148-8374-81767EE63E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B0DE9D5-BFB1-406A-9DF0-47D66A54E6DC}" type="sibTrans" cxnId="{92442922-CA00-4148-8374-81767EE63E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F2FEF54-CC89-459D-A620-9DCFE419DF5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Творчество</a:t>
          </a:r>
          <a:endParaRPr lang="ru-RU" dirty="0">
            <a:solidFill>
              <a:schemeClr val="tx1"/>
            </a:solidFill>
          </a:endParaRPr>
        </a:p>
      </dgm:t>
    </dgm:pt>
    <dgm:pt modelId="{9244956A-DC1F-4DCC-B2AC-36FA6633CB07}" type="parTrans" cxnId="{F32A4074-4ED0-44B5-A1CF-457CE2B8610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D87D2A-5124-4843-8447-21156A3D3F06}" type="sibTrans" cxnId="{F32A4074-4ED0-44B5-A1CF-457CE2B8610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D885A1-56B3-4D1E-B2DC-9E5CF74B0F7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Личностный рост</a:t>
          </a:r>
          <a:endParaRPr lang="ru-RU" dirty="0">
            <a:solidFill>
              <a:schemeClr val="tx1"/>
            </a:solidFill>
          </a:endParaRPr>
        </a:p>
      </dgm:t>
    </dgm:pt>
    <dgm:pt modelId="{5B593773-EC11-420D-B77E-5A1D8355075F}" type="parTrans" cxnId="{9A148776-57E9-4C59-968C-4F0A97103B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E499BC-6A3E-4901-993F-BF592204AF1B}" type="sibTrans" cxnId="{9A148776-57E9-4C59-968C-4F0A97103B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B90EDC-E06F-4B12-9313-2BCB711795E6}" type="pres">
      <dgm:prSet presAssocID="{A938046C-545E-4708-96C3-F825661B991B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CE5104-3728-466E-B98F-F90373F838D8}" type="pres">
      <dgm:prSet presAssocID="{A938046C-545E-4708-96C3-F825661B991B}" presName="outerBox" presStyleCnt="0"/>
      <dgm:spPr/>
    </dgm:pt>
    <dgm:pt modelId="{07B5F296-F657-4DE1-9E32-CAD963ED0876}" type="pres">
      <dgm:prSet presAssocID="{A938046C-545E-4708-96C3-F825661B991B}" presName="outerBoxParent" presStyleLbl="node1" presStyleIdx="0" presStyleCnt="3"/>
      <dgm:spPr/>
      <dgm:t>
        <a:bodyPr/>
        <a:lstStyle/>
        <a:p>
          <a:endParaRPr lang="ru-RU"/>
        </a:p>
      </dgm:t>
    </dgm:pt>
    <dgm:pt modelId="{CE4723D2-DC2E-4CFC-BD37-D910705605DE}" type="pres">
      <dgm:prSet presAssocID="{A938046C-545E-4708-96C3-F825661B991B}" presName="outerBoxChildren" presStyleCnt="0"/>
      <dgm:spPr/>
    </dgm:pt>
    <dgm:pt modelId="{E1AFDA03-0A77-45ED-82DE-78E6D4C6B570}" type="pres">
      <dgm:prSet presAssocID="{A938046C-545E-4708-96C3-F825661B991B}" presName="middleBox" presStyleCnt="0"/>
      <dgm:spPr/>
    </dgm:pt>
    <dgm:pt modelId="{CC7C4B5E-9116-4364-AA0A-5AB25EEB22E8}" type="pres">
      <dgm:prSet presAssocID="{A938046C-545E-4708-96C3-F825661B991B}" presName="middleBoxParent" presStyleLbl="node1" presStyleIdx="1" presStyleCnt="3"/>
      <dgm:spPr/>
      <dgm:t>
        <a:bodyPr/>
        <a:lstStyle/>
        <a:p>
          <a:endParaRPr lang="ru-RU"/>
        </a:p>
      </dgm:t>
    </dgm:pt>
    <dgm:pt modelId="{D3108987-AC2F-4FD7-80A0-861800390908}" type="pres">
      <dgm:prSet presAssocID="{A938046C-545E-4708-96C3-F825661B991B}" presName="middleBoxChildren" presStyleCnt="0"/>
      <dgm:spPr/>
    </dgm:pt>
    <dgm:pt modelId="{0CBAB629-E852-49A8-8F0A-351539D9ED9A}" type="pres">
      <dgm:prSet presAssocID="{6B9C611D-9544-40F4-9AE0-9CD7693E28ED}" presName="mChild" presStyleLbl="fgAcc1" presStyleIdx="0" presStyleCnt="2" custLinFactY="-563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4D674-719B-4483-BAF3-D06E35480233}" type="pres">
      <dgm:prSet presAssocID="{2B0DE9D5-BFB1-406A-9DF0-47D66A54E6DC}" presName="middleSibTrans" presStyleCnt="0"/>
      <dgm:spPr/>
    </dgm:pt>
    <dgm:pt modelId="{C58DD285-9D2D-414D-A33E-ABD5B0EF765D}" type="pres">
      <dgm:prSet presAssocID="{8F2FEF54-CC89-459D-A620-9DCFE419DF54}" presName="mChild" presStyleLbl="fgAcc1" presStyleIdx="1" presStyleCnt="2" custLinFactY="-563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BC8E7-F5C5-4E6E-A1D1-6FEC8D881837}" type="pres">
      <dgm:prSet presAssocID="{A938046C-545E-4708-96C3-F825661B991B}" presName="centerBox" presStyleCnt="0"/>
      <dgm:spPr/>
    </dgm:pt>
    <dgm:pt modelId="{83DA5385-8287-4498-95E5-BEE3BFA1366F}" type="pres">
      <dgm:prSet presAssocID="{A938046C-545E-4708-96C3-F825661B991B}" presName="centerBoxParent" presStyleLbl="node1" presStyleIdx="2" presStyleCnt="3" custScaleX="80070" custScaleY="138649" custLinFactNeighborX="-11957" custLinFactNeighborY="-12050"/>
      <dgm:spPr/>
      <dgm:t>
        <a:bodyPr/>
        <a:lstStyle/>
        <a:p>
          <a:endParaRPr lang="ru-RU"/>
        </a:p>
      </dgm:t>
    </dgm:pt>
  </dgm:ptLst>
  <dgm:cxnLst>
    <dgm:cxn modelId="{5AA5B0CD-0598-4E31-AE46-15EAD6041010}" type="presOf" srcId="{7B763531-7E62-426E-9935-CB6A9B493B9A}" destId="{07B5F296-F657-4DE1-9E32-CAD963ED0876}" srcOrd="0" destOrd="0" presId="urn:microsoft.com/office/officeart/2005/8/layout/target2"/>
    <dgm:cxn modelId="{AC6923DB-B4C5-4EBE-926E-D20733435A4E}" type="presOf" srcId="{6B9C611D-9544-40F4-9AE0-9CD7693E28ED}" destId="{0CBAB629-E852-49A8-8F0A-351539D9ED9A}" srcOrd="0" destOrd="0" presId="urn:microsoft.com/office/officeart/2005/8/layout/target2"/>
    <dgm:cxn modelId="{F32A4074-4ED0-44B5-A1CF-457CE2B86104}" srcId="{9BB39622-0E11-4128-8312-32B072F525C1}" destId="{8F2FEF54-CC89-459D-A620-9DCFE419DF54}" srcOrd="1" destOrd="0" parTransId="{9244956A-DC1F-4DCC-B2AC-36FA6633CB07}" sibTransId="{EFD87D2A-5124-4843-8447-21156A3D3F06}"/>
    <dgm:cxn modelId="{5D66869A-E293-4AEB-BABD-870AB36BC4A6}" type="presOf" srcId="{A938046C-545E-4708-96C3-F825661B991B}" destId="{C1B90EDC-E06F-4B12-9313-2BCB711795E6}" srcOrd="0" destOrd="0" presId="urn:microsoft.com/office/officeart/2005/8/layout/target2"/>
    <dgm:cxn modelId="{C5A4AFD1-FB16-46A6-B9F7-A035F2B1DB01}" type="presOf" srcId="{8F2FEF54-CC89-459D-A620-9DCFE419DF54}" destId="{C58DD285-9D2D-414D-A33E-ABD5B0EF765D}" srcOrd="0" destOrd="0" presId="urn:microsoft.com/office/officeart/2005/8/layout/target2"/>
    <dgm:cxn modelId="{9A148776-57E9-4C59-968C-4F0A97103B86}" srcId="{A938046C-545E-4708-96C3-F825661B991B}" destId="{0CD885A1-56B3-4D1E-B2DC-9E5CF74B0F7C}" srcOrd="2" destOrd="0" parTransId="{5B593773-EC11-420D-B77E-5A1D8355075F}" sibTransId="{DDE499BC-6A3E-4901-993F-BF592204AF1B}"/>
    <dgm:cxn modelId="{C47A9DD4-4481-4CDE-A891-D25919A303DD}" type="presOf" srcId="{0CD885A1-56B3-4D1E-B2DC-9E5CF74B0F7C}" destId="{83DA5385-8287-4498-95E5-BEE3BFA1366F}" srcOrd="0" destOrd="0" presId="urn:microsoft.com/office/officeart/2005/8/layout/target2"/>
    <dgm:cxn modelId="{2C86A783-EE00-43AD-B082-337C5CE031E6}" srcId="{A938046C-545E-4708-96C3-F825661B991B}" destId="{7B763531-7E62-426E-9935-CB6A9B493B9A}" srcOrd="0" destOrd="0" parTransId="{766E9D32-BD03-433F-AFC9-11CC44DD499D}" sibTransId="{ED47F508-0F2C-4775-994F-C31593582639}"/>
    <dgm:cxn modelId="{8F44C019-87CC-483D-91B2-A44108B3AB8B}" type="presOf" srcId="{9BB39622-0E11-4128-8312-32B072F525C1}" destId="{CC7C4B5E-9116-4364-AA0A-5AB25EEB22E8}" srcOrd="0" destOrd="0" presId="urn:microsoft.com/office/officeart/2005/8/layout/target2"/>
    <dgm:cxn modelId="{92442922-CA00-4148-8374-81767EE63EC2}" srcId="{9BB39622-0E11-4128-8312-32B072F525C1}" destId="{6B9C611D-9544-40F4-9AE0-9CD7693E28ED}" srcOrd="0" destOrd="0" parTransId="{2D450021-0490-44B4-BD27-6BE017FE5F21}" sibTransId="{2B0DE9D5-BFB1-406A-9DF0-47D66A54E6DC}"/>
    <dgm:cxn modelId="{88B98AB4-53A8-46F3-91DD-2EAE65A08B86}" srcId="{A938046C-545E-4708-96C3-F825661B991B}" destId="{9BB39622-0E11-4128-8312-32B072F525C1}" srcOrd="1" destOrd="0" parTransId="{BEBCB8EF-4B92-4D25-8CE5-FAC363B293F0}" sibTransId="{39296686-1357-4EC4-8824-87E88B043C4C}"/>
    <dgm:cxn modelId="{CFCDE275-AA47-48B4-86A2-C4C08EB961E6}" type="presParOf" srcId="{C1B90EDC-E06F-4B12-9313-2BCB711795E6}" destId="{6BCE5104-3728-466E-B98F-F90373F838D8}" srcOrd="0" destOrd="0" presId="urn:microsoft.com/office/officeart/2005/8/layout/target2"/>
    <dgm:cxn modelId="{3DA9AE28-47C5-44B0-8A04-71DC745256E9}" type="presParOf" srcId="{6BCE5104-3728-466E-B98F-F90373F838D8}" destId="{07B5F296-F657-4DE1-9E32-CAD963ED0876}" srcOrd="0" destOrd="0" presId="urn:microsoft.com/office/officeart/2005/8/layout/target2"/>
    <dgm:cxn modelId="{F4827498-B57A-43B1-8E41-3F282AFF9304}" type="presParOf" srcId="{6BCE5104-3728-466E-B98F-F90373F838D8}" destId="{CE4723D2-DC2E-4CFC-BD37-D910705605DE}" srcOrd="1" destOrd="0" presId="urn:microsoft.com/office/officeart/2005/8/layout/target2"/>
    <dgm:cxn modelId="{707126E5-4E64-4EA7-8C13-4F61F61AE3FE}" type="presParOf" srcId="{C1B90EDC-E06F-4B12-9313-2BCB711795E6}" destId="{E1AFDA03-0A77-45ED-82DE-78E6D4C6B570}" srcOrd="1" destOrd="0" presId="urn:microsoft.com/office/officeart/2005/8/layout/target2"/>
    <dgm:cxn modelId="{AD922BA2-6C88-4106-A342-94050E1B84C6}" type="presParOf" srcId="{E1AFDA03-0A77-45ED-82DE-78E6D4C6B570}" destId="{CC7C4B5E-9116-4364-AA0A-5AB25EEB22E8}" srcOrd="0" destOrd="0" presId="urn:microsoft.com/office/officeart/2005/8/layout/target2"/>
    <dgm:cxn modelId="{131A2379-DEDD-48D2-996C-81856478CD0F}" type="presParOf" srcId="{E1AFDA03-0A77-45ED-82DE-78E6D4C6B570}" destId="{D3108987-AC2F-4FD7-80A0-861800390908}" srcOrd="1" destOrd="0" presId="urn:microsoft.com/office/officeart/2005/8/layout/target2"/>
    <dgm:cxn modelId="{0B9B3E7D-0A57-40E3-90A7-0CE6BC1851C5}" type="presParOf" srcId="{D3108987-AC2F-4FD7-80A0-861800390908}" destId="{0CBAB629-E852-49A8-8F0A-351539D9ED9A}" srcOrd="0" destOrd="0" presId="urn:microsoft.com/office/officeart/2005/8/layout/target2"/>
    <dgm:cxn modelId="{E4F5FF24-5E05-443D-8D15-070912B97A8D}" type="presParOf" srcId="{D3108987-AC2F-4FD7-80A0-861800390908}" destId="{E2A4D674-719B-4483-BAF3-D06E35480233}" srcOrd="1" destOrd="0" presId="urn:microsoft.com/office/officeart/2005/8/layout/target2"/>
    <dgm:cxn modelId="{26D8923D-533E-4BF1-950F-967BB38A78A0}" type="presParOf" srcId="{D3108987-AC2F-4FD7-80A0-861800390908}" destId="{C58DD285-9D2D-414D-A33E-ABD5B0EF765D}" srcOrd="2" destOrd="0" presId="urn:microsoft.com/office/officeart/2005/8/layout/target2"/>
    <dgm:cxn modelId="{F4E45EA2-FAE6-4EB3-971F-F09BF3813F13}" type="presParOf" srcId="{C1B90EDC-E06F-4B12-9313-2BCB711795E6}" destId="{B31BC8E7-F5C5-4E6E-A1D1-6FEC8D881837}" srcOrd="2" destOrd="0" presId="urn:microsoft.com/office/officeart/2005/8/layout/target2"/>
    <dgm:cxn modelId="{BF43FE92-455E-4B63-8F64-AF27A93A335E}" type="presParOf" srcId="{B31BC8E7-F5C5-4E6E-A1D1-6FEC8D881837}" destId="{83DA5385-8287-4498-95E5-BEE3BFA1366F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C5452-75EC-43BE-A7A0-C8D74689DA45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89ADF-0EB0-4E97-A269-CC05CEF402FE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9A7C1-8150-4002-9F66-9899CCDC3AA0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Мотивация к непрерывному дополнительному образованию</a:t>
          </a:r>
          <a:endParaRPr lang="ru-RU" sz="1600" b="1" kern="1200" dirty="0"/>
        </a:p>
      </dsp:txBody>
      <dsp:txXfrm>
        <a:off x="1507845" y="3217959"/>
        <a:ext cx="1687279" cy="1308003"/>
      </dsp:txXfrm>
    </dsp:sp>
    <dsp:sp modelId="{78D0F83F-7A3F-4086-8E75-BA119C3BFCFD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E1F5D-F771-42D5-96A5-C0255E708E57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Выбор  индивидуальной образовательной траектории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3245815" y="2063839"/>
        <a:ext cx="1737969" cy="2462123"/>
      </dsp:txXfrm>
    </dsp:sp>
    <dsp:sp modelId="{B9BB893A-8A0F-441D-A1EB-84BB0112E63D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4262A-C975-4F94-9383-8204937AA42C}">
      <dsp:nvSpPr>
        <dsp:cNvPr id="0" name=""/>
        <dsp:cNvSpPr/>
      </dsp:nvSpPr>
      <dsp:spPr>
        <a:xfrm>
          <a:off x="5338356" y="952954"/>
          <a:ext cx="2150476" cy="1174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Многоуровневый образовательный результат</a:t>
          </a:r>
        </a:p>
      </dsp:txBody>
      <dsp:txXfrm>
        <a:off x="5338356" y="952954"/>
        <a:ext cx="2150476" cy="1174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5F296-F657-4DE1-9E32-CAD963ED0876}">
      <dsp:nvSpPr>
        <dsp:cNvPr id="0" name=""/>
        <dsp:cNvSpPr/>
      </dsp:nvSpPr>
      <dsp:spPr>
        <a:xfrm>
          <a:off x="0" y="0"/>
          <a:ext cx="9101706" cy="4725143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3667237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Информационно насыщенное социокультурное пространство дополнительного образования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117636" y="117636"/>
        <a:ext cx="8866434" cy="4489871"/>
      </dsp:txXfrm>
    </dsp:sp>
    <dsp:sp modelId="{CC7C4B5E-9116-4364-AA0A-5AB25EEB22E8}">
      <dsp:nvSpPr>
        <dsp:cNvPr id="0" name=""/>
        <dsp:cNvSpPr/>
      </dsp:nvSpPr>
      <dsp:spPr>
        <a:xfrm>
          <a:off x="227542" y="1181285"/>
          <a:ext cx="8646621" cy="3307600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2100327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Самовыражение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329262" y="1283005"/>
        <a:ext cx="8443181" cy="3104160"/>
      </dsp:txXfrm>
    </dsp:sp>
    <dsp:sp modelId="{0CBAB629-E852-49A8-8F0A-351539D9ED9A}">
      <dsp:nvSpPr>
        <dsp:cNvPr id="0" name=""/>
        <dsp:cNvSpPr/>
      </dsp:nvSpPr>
      <dsp:spPr>
        <a:xfrm>
          <a:off x="443708" y="1756409"/>
          <a:ext cx="1729324" cy="91750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Свобода выбора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471924" y="1784625"/>
        <a:ext cx="1672892" cy="861071"/>
      </dsp:txXfrm>
    </dsp:sp>
    <dsp:sp modelId="{C58DD285-9D2D-414D-A33E-ABD5B0EF765D}">
      <dsp:nvSpPr>
        <dsp:cNvPr id="0" name=""/>
        <dsp:cNvSpPr/>
      </dsp:nvSpPr>
      <dsp:spPr>
        <a:xfrm>
          <a:off x="443708" y="2739776"/>
          <a:ext cx="1729324" cy="91750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Творчество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471924" y="2767992"/>
        <a:ext cx="1672892" cy="861071"/>
      </dsp:txXfrm>
    </dsp:sp>
    <dsp:sp modelId="{83DA5385-8287-4498-95E5-BEE3BFA1366F}">
      <dsp:nvSpPr>
        <dsp:cNvPr id="0" name=""/>
        <dsp:cNvSpPr/>
      </dsp:nvSpPr>
      <dsp:spPr>
        <a:xfrm>
          <a:off x="2241342" y="1769575"/>
          <a:ext cx="5028538" cy="2620545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1778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Личностный рост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2321933" y="1850166"/>
        <a:ext cx="4867356" cy="2459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F667044-B022-4CFD-BC41-E7CA5541A97C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D0D8C07-128C-4D2E-A7C5-94A7227AA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487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4124CBA-BDCB-44FA-8E79-EF52A14014EF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30943C8-1C9D-43DD-BA67-1241EFD75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343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C90025E-946B-40CD-A949-FBFF16BC9EA7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0943C8-1C9D-43DD-BA67-1241EFD7504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61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D45F0-5A98-44C1-9529-62A215150A8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62CD3-894A-41C2-8910-778B89790D2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904CE0-B055-4438-81B0-7FCD2FA8B43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D31529-09F3-4533-B79B-AAC99CEE429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84D7F-C196-4DAC-BCE5-96553390BC35}" type="datetime1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4DE88-3AB4-4637-89CC-78E4BFD415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C02CF-3AB4-45D1-BCEB-43926E81883B}" type="datetime1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DBC15-2FF0-49A0-B7F9-D46115DC64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67179F-F4D8-4A2B-AAE4-EB957930F9B7}" type="datetime1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E98C4-58BC-4AD3-A8E5-4571C126F6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B1EB4A-2D04-4F48-BD28-896FB9FFE08E}" type="datetime1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E0E6-3BCC-4CEA-A3E3-94E6D46AAB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E40C7-DE83-4E12-9668-DE9BA6D570BD}" type="datetime1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43330-9718-424C-B12A-11218F3AE9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4B722-1824-42B6-B3B9-3C94361EE9D7}" type="datetime1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EE0D3-01C4-497D-9F91-5009C97D5B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8295CB-BD59-4139-885A-DB8F626B4AB4}" type="datetime1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32307-A51E-4DAA-B273-B149B52E01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C3E51-E51B-4773-87B3-4A162C0D0665}" type="datetime1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B1708-734E-40B3-915C-54215FD265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64B093-C68B-4467-9371-B94F2F3F01BE}" type="datetime1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3F65E-E03E-4600-BD44-ACBFF30287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566545-6F1C-4C1D-A824-C2D17D42D35C}" type="datetime1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CFB8B-ED7E-435B-B020-9EA3DCE620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178DE-E41E-4EBD-99B6-5D41551A55FF}" type="datetime1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FA86C-C312-481A-AB75-5644679CDD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EDCE37-1735-429E-9749-C50674A3B2ED}" type="datetime1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A65FD4-C5C8-445D-B205-281A76A3A9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683568" y="1478287"/>
            <a:ext cx="77755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latin typeface="Constantia" pitchFamily="18" charset="0"/>
              </a:rPr>
              <a:t>Дополнительное образование в Приморском крае: состояние и ориентиры развития</a:t>
            </a:r>
            <a:endParaRPr lang="ru-RU" altLang="ru-RU" sz="4000" b="1" dirty="0">
              <a:latin typeface="Constantia" pitchFamily="18" charset="0"/>
            </a:endParaRPr>
          </a:p>
        </p:txBody>
      </p:sp>
      <p:pic>
        <p:nvPicPr>
          <p:cNvPr id="20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969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6EFF3-DE3A-4CBF-BA8D-1288FE54CECC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28004" y="4409529"/>
            <a:ext cx="77755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Constantia" pitchFamily="18" charset="0"/>
              </a:rPr>
              <a:t>Николай Юрьевич Гореликов,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onstantia" pitchFamily="18" charset="0"/>
              </a:rPr>
              <a:t>заместитель директора ГОАУ ДОД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onstantia" pitchFamily="18" charset="0"/>
              </a:rPr>
              <a:t>«Детско-юношеский центр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onstantia" pitchFamily="18" charset="0"/>
              </a:rPr>
              <a:t>Приморского края» </a:t>
            </a:r>
            <a:endParaRPr lang="ru-RU" altLang="ru-RU" sz="2800" dirty="0"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25438"/>
            <a:ext cx="8229600" cy="7064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Информационная открытость учреждений</a:t>
            </a: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8F683-8FA2-49E7-A22D-8D9AC0453C5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pSp>
        <p:nvGrpSpPr>
          <p:cNvPr id="17411" name="Группа 8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17414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2" r="10371" b="7344"/>
          <a:stretch>
            <a:fillRect/>
          </a:stretch>
        </p:blipFill>
        <p:spPr bwMode="auto">
          <a:xfrm>
            <a:off x="323850" y="1052513"/>
            <a:ext cx="836295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7AAA0-31D1-43D9-9A4C-EAB1C958A88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699"/>
            <a:ext cx="8856984" cy="1143000"/>
          </a:xfrm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Практическая составляющая дополнительного образования: региональные  мероприятия </a:t>
            </a: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grpSp>
        <p:nvGrpSpPr>
          <p:cNvPr id="20484" name="Группа 7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20486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168278" y="1196752"/>
            <a:ext cx="89757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- </a:t>
            </a:r>
            <a:r>
              <a:rPr lang="ru-RU" sz="2000" b="1" dirty="0" err="1"/>
              <a:t>Кузюра</a:t>
            </a:r>
            <a:r>
              <a:rPr lang="ru-RU" sz="2000" b="1" dirty="0"/>
              <a:t> Юлия Сергеевна, </a:t>
            </a:r>
            <a:r>
              <a:rPr lang="ru-RU" sz="2000" dirty="0"/>
              <a:t>Находкинский городской округ, победитель краевой экологической конференции исследовательских работ и природоохранных проектов «От Дня Земли – к Веку Земли»;</a:t>
            </a:r>
          </a:p>
          <a:p>
            <a:r>
              <a:rPr lang="ru-RU" sz="2000" dirty="0"/>
              <a:t>-</a:t>
            </a:r>
            <a:r>
              <a:rPr lang="ru-RU" sz="2000" b="1" dirty="0"/>
              <a:t> Кондратюк Юлия Сергеевна</a:t>
            </a:r>
            <a:r>
              <a:rPr lang="ru-RU" sz="2000" dirty="0"/>
              <a:t>, с. Ракитное, </a:t>
            </a:r>
            <a:r>
              <a:rPr lang="ru-RU" sz="2000" dirty="0" err="1"/>
              <a:t>Дальнереченский</a:t>
            </a:r>
            <a:r>
              <a:rPr lang="ru-RU" sz="2000" dirty="0"/>
              <a:t> район, победитель конкурса исследовательских краеведческих работ обучающихся Приморского края  «Отечество. Моё Приморье»;</a:t>
            </a:r>
          </a:p>
          <a:p>
            <a:r>
              <a:rPr lang="ru-RU" sz="2000" dirty="0"/>
              <a:t>- </a:t>
            </a:r>
            <a:r>
              <a:rPr lang="ru-RU" sz="2000" b="1" dirty="0"/>
              <a:t>Иванова Анастасия Ильинична</a:t>
            </a:r>
            <a:r>
              <a:rPr lang="ru-RU" sz="2000" dirty="0"/>
              <a:t>, г. Владивосток, победитель XXI фестиваля-конкурса художественного творчества детей и молодежи Приморского края «Весенний бриз»;</a:t>
            </a:r>
          </a:p>
          <a:p>
            <a:r>
              <a:rPr lang="ru-RU" sz="2000" dirty="0"/>
              <a:t>- </a:t>
            </a:r>
            <a:r>
              <a:rPr lang="ru-RU" sz="2000" b="1" dirty="0"/>
              <a:t>Черепанов Илья Вадимович</a:t>
            </a:r>
            <a:r>
              <a:rPr lang="ru-RU" sz="2000" dirty="0"/>
              <a:t>, г. Владивосток, победитель XXX-</a:t>
            </a:r>
            <a:r>
              <a:rPr lang="ru-RU" sz="2000" dirty="0" err="1"/>
              <a:t>го</a:t>
            </a:r>
            <a:r>
              <a:rPr lang="ru-RU" sz="2000" dirty="0"/>
              <a:t> личного первенства школьников Приморского края по спортивному ориентированию;</a:t>
            </a:r>
          </a:p>
          <a:p>
            <a:r>
              <a:rPr lang="ru-RU" sz="2000" dirty="0"/>
              <a:t>- </a:t>
            </a:r>
            <a:r>
              <a:rPr lang="ru-RU" sz="2000" b="1" dirty="0"/>
              <a:t>Скороходов Александр </a:t>
            </a:r>
            <a:r>
              <a:rPr lang="ru-RU" sz="2000" b="1" dirty="0" smtClean="0"/>
              <a:t>Владимирович и </a:t>
            </a:r>
            <a:r>
              <a:rPr lang="ru-RU" sz="2000" b="1" dirty="0" err="1" smtClean="0"/>
              <a:t>Гиндулина</a:t>
            </a:r>
            <a:r>
              <a:rPr lang="ru-RU" sz="2000" b="1" dirty="0" smtClean="0"/>
              <a:t> Наталья Алексеевна</a:t>
            </a:r>
            <a:r>
              <a:rPr lang="ru-RU" sz="2000" dirty="0" smtClean="0"/>
              <a:t>, </a:t>
            </a:r>
            <a:r>
              <a:rPr lang="ru-RU" sz="2000" dirty="0"/>
              <a:t>Уссурийский городской округ, </a:t>
            </a:r>
            <a:r>
              <a:rPr lang="ru-RU" sz="2000" dirty="0" smtClean="0"/>
              <a:t>победители </a:t>
            </a:r>
            <a:r>
              <a:rPr lang="ru-RU" sz="2000" dirty="0"/>
              <a:t>60-го краевого слёта школьников по спортивному туризму, </a:t>
            </a:r>
          </a:p>
          <a:p>
            <a:r>
              <a:rPr lang="ru-RU" sz="2000" dirty="0"/>
              <a:t>- </a:t>
            </a:r>
            <a:r>
              <a:rPr lang="ru-RU" sz="2000" b="1" dirty="0"/>
              <a:t>Гаврик Даниил Евгеньевич</a:t>
            </a:r>
            <a:r>
              <a:rPr lang="ru-RU" sz="2000" dirty="0"/>
              <a:t>, </a:t>
            </a:r>
            <a:r>
              <a:rPr lang="ru-RU" sz="2000" dirty="0" err="1"/>
              <a:t>Хорольский</a:t>
            </a:r>
            <a:r>
              <a:rPr lang="ru-RU" sz="2000" dirty="0"/>
              <a:t> муниципальный район, победитель краевых соревнований учащихся образовательных учреждений «Школа безопасности».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Развитие технических видов дополнительного образования детей</a:t>
            </a: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863E-8B02-47E7-A2A1-8004970B3FE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pSp>
        <p:nvGrpSpPr>
          <p:cNvPr id="21507" name="Группа 7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21511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9" name="Прямоугольник 3"/>
          <p:cNvSpPr>
            <a:spLocks noChangeArrowheads="1"/>
          </p:cNvSpPr>
          <p:nvPr/>
        </p:nvSpPr>
        <p:spPr bwMode="auto">
          <a:xfrm>
            <a:off x="279400" y="1196975"/>
            <a:ext cx="868521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/>
              <a:t>23 ноября 2014 года </a:t>
            </a:r>
            <a:r>
              <a:rPr lang="ru-RU" sz="2400" dirty="0" smtClean="0"/>
              <a:t>соревнования </a:t>
            </a:r>
            <a:r>
              <a:rPr lang="ru-RU" sz="2400" dirty="0"/>
              <a:t>по робототехнике «Сумо, Радиоуправляемое </a:t>
            </a:r>
            <a:r>
              <a:rPr lang="ru-RU" sz="2400" dirty="0" smtClean="0"/>
              <a:t>Сумо»</a:t>
            </a:r>
            <a:endParaRPr lang="ru-RU" sz="2400" dirty="0"/>
          </a:p>
          <a:p>
            <a:r>
              <a:rPr lang="ru-RU" sz="2400" dirty="0"/>
              <a:t>28 ноября 2014 года </a:t>
            </a:r>
            <a:r>
              <a:rPr lang="ru-RU" sz="2400" dirty="0" smtClean="0"/>
              <a:t>соревнования </a:t>
            </a:r>
            <a:r>
              <a:rPr lang="ru-RU" sz="2400" dirty="0"/>
              <a:t>по робототехнике </a:t>
            </a:r>
            <a:r>
              <a:rPr lang="ru-RU" sz="2400" dirty="0" err="1"/>
              <a:t>Robokids</a:t>
            </a:r>
            <a:r>
              <a:rPr lang="ru-RU" sz="2400" dirty="0"/>
              <a:t> </a:t>
            </a:r>
            <a:r>
              <a:rPr lang="ru-RU" sz="2400" dirty="0" err="1"/>
              <a:t>Challenge</a:t>
            </a:r>
            <a:r>
              <a:rPr lang="ru-RU" sz="2400" dirty="0"/>
              <a:t> среди старших дошкольников и младших </a:t>
            </a:r>
            <a:r>
              <a:rPr lang="ru-RU" sz="2400" dirty="0" smtClean="0"/>
              <a:t>школьников.</a:t>
            </a:r>
          </a:p>
          <a:p>
            <a:r>
              <a:rPr lang="ru-RU" sz="2400" dirty="0" smtClean="0"/>
              <a:t>24 </a:t>
            </a:r>
            <a:r>
              <a:rPr lang="ru-RU" sz="2400" dirty="0"/>
              <a:t>января 2015 года </a:t>
            </a:r>
            <a:r>
              <a:rPr lang="ru-RU" sz="2400" dirty="0" smtClean="0"/>
              <a:t>фестиваль </a:t>
            </a:r>
            <a:r>
              <a:rPr lang="ru-RU" sz="2400" dirty="0"/>
              <a:t>робототехники «</a:t>
            </a:r>
            <a:r>
              <a:rPr lang="ru-RU" sz="2400" dirty="0" err="1"/>
              <a:t>Робофест</a:t>
            </a:r>
            <a:r>
              <a:rPr lang="ru-RU" sz="2400" dirty="0" smtClean="0"/>
              <a:t>»</a:t>
            </a:r>
            <a:endParaRPr lang="ru-RU" sz="2400" dirty="0"/>
          </a:p>
          <a:p>
            <a:r>
              <a:rPr lang="ru-RU" sz="2400" dirty="0"/>
              <a:t>25 апреля 2015 года в МГУ им. адм. Г. И. </a:t>
            </a:r>
            <a:r>
              <a:rPr lang="ru-RU" sz="2400" dirty="0" err="1"/>
              <a:t>Невельского</a:t>
            </a:r>
            <a:r>
              <a:rPr lang="ru-RU" sz="2400" dirty="0"/>
              <a:t> </a:t>
            </a:r>
            <a:r>
              <a:rPr lang="ru-RU" sz="2400" dirty="0" smtClean="0"/>
              <a:t>состоялся региональный </a:t>
            </a:r>
            <a:r>
              <a:rPr lang="ru-RU" sz="2400" dirty="0"/>
              <a:t>этап Всероссийской олимпиады по </a:t>
            </a:r>
            <a:r>
              <a:rPr lang="ru-RU" sz="2400" dirty="0" smtClean="0"/>
              <a:t>робототехнике</a:t>
            </a:r>
            <a:endParaRPr lang="ru-RU" sz="2400" dirty="0"/>
          </a:p>
          <a:p>
            <a:r>
              <a:rPr lang="ru-RU" sz="2400" dirty="0"/>
              <a:t>15-16 мая 2015 года в МГУ им адм. Г.И. </a:t>
            </a:r>
            <a:r>
              <a:rPr lang="ru-RU" sz="2400" dirty="0" err="1"/>
              <a:t>Невельского</a:t>
            </a:r>
            <a:r>
              <a:rPr lang="ru-RU" sz="2400" dirty="0"/>
              <a:t>  прошли первые в России соревнования по подводной робототехнике </a:t>
            </a:r>
            <a:r>
              <a:rPr lang="ru-RU" sz="2400" dirty="0" err="1"/>
              <a:t>Russia-Far</a:t>
            </a:r>
            <a:r>
              <a:rPr lang="ru-RU" sz="2400" dirty="0"/>
              <a:t> </a:t>
            </a:r>
            <a:r>
              <a:rPr lang="ru-RU" sz="2400" dirty="0" err="1"/>
              <a:t>East</a:t>
            </a:r>
            <a:r>
              <a:rPr lang="ru-RU" sz="2400" dirty="0"/>
              <a:t> </a:t>
            </a:r>
            <a:r>
              <a:rPr lang="ru-RU" sz="2400" dirty="0" err="1"/>
              <a:t>Regional</a:t>
            </a:r>
            <a:r>
              <a:rPr lang="ru-RU" sz="2400" dirty="0"/>
              <a:t> MATE ROV </a:t>
            </a:r>
            <a:r>
              <a:rPr lang="ru-RU" sz="2400" dirty="0" err="1" smtClean="0"/>
              <a:t>Competition</a:t>
            </a:r>
            <a:endParaRPr lang="ru-RU" sz="2400" dirty="0"/>
          </a:p>
          <a:p>
            <a:r>
              <a:rPr lang="ru-RU" sz="2400" dirty="0" smtClean="0"/>
              <a:t>6-10 июля </a:t>
            </a:r>
            <a:r>
              <a:rPr lang="ru-RU" sz="2400" dirty="0"/>
              <a:t>2014 года в г. Арсеньев прошел Чемпионат Дальневосточного федерального округа и этап Кубка России по авиамодельному спорту в классе радиоуправляемых моделей планеров и радиоуправляемых пилотажных моделей самолетов</a:t>
            </a:r>
            <a:endParaRPr lang="ru-RU" altLang="ru-RU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906" y="-27384"/>
            <a:ext cx="8229600" cy="1252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</a:rPr>
              <a:t>Региональные мероприятия </a:t>
            </a: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</a:rPr>
              <a:t>государственной программы </a:t>
            </a: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</a:rPr>
              <a:t>«Развитие образования Приморского края на 2013-2017 годы»</a:t>
            </a:r>
            <a:endParaRPr lang="ru-RU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93444-5818-44E7-8DAB-02E1CE44C9A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pSp>
        <p:nvGrpSpPr>
          <p:cNvPr id="22531" name="Группа 7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22536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5" name="Прямоугольник 3"/>
          <p:cNvSpPr>
            <a:spLocks noChangeArrowheads="1"/>
          </p:cNvSpPr>
          <p:nvPr/>
        </p:nvSpPr>
        <p:spPr bwMode="auto">
          <a:xfrm>
            <a:off x="150811" y="954085"/>
            <a:ext cx="8879521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900" dirty="0"/>
              <a:t>краевой конкурс на лучший музей боевой, воинской и трудовой славы в образовательных учреждениях (конкурс школьных музеев) – 60 участников;</a:t>
            </a:r>
          </a:p>
          <a:p>
            <a:pPr lvl="0"/>
            <a:r>
              <a:rPr lang="ru-RU" sz="1900" dirty="0"/>
              <a:t>краевая научно-практическая конференция школьников «Народ и Армия в Великой Отечественной войне» - 42 участника;</a:t>
            </a:r>
          </a:p>
          <a:p>
            <a:pPr lvl="0"/>
            <a:r>
              <a:rPr lang="ru-RU" sz="1900" dirty="0"/>
              <a:t>краевой слет учащихся образовательных учреждений «Юный спасатель» - 158 участников;</a:t>
            </a:r>
          </a:p>
          <a:p>
            <a:pPr lvl="0"/>
            <a:r>
              <a:rPr lang="ru-RU" sz="1900" dirty="0"/>
              <a:t>Соревнования школьников Приморского края «Школа безопасности» - 160 участников;</a:t>
            </a:r>
          </a:p>
          <a:p>
            <a:pPr lvl="0"/>
            <a:r>
              <a:rPr lang="ru-RU" sz="1900" dirty="0"/>
              <a:t>краевая военно-спортивная игра «Зарница» - 60 чел;</a:t>
            </a:r>
          </a:p>
          <a:p>
            <a:pPr lvl="0"/>
            <a:r>
              <a:rPr lang="ru-RU" sz="1900" dirty="0"/>
              <a:t>краевой сбор учащихся образовательных учреждений «Твой выбор» - 102 участника;</a:t>
            </a:r>
          </a:p>
          <a:p>
            <a:pPr lvl="0"/>
            <a:r>
              <a:rPr lang="ru-RU" sz="1900" dirty="0"/>
              <a:t>краевая социально-патриотическая акция «День призывника» - 110 школьников;</a:t>
            </a:r>
          </a:p>
          <a:p>
            <a:pPr lvl="0"/>
            <a:r>
              <a:rPr lang="ru-RU" sz="1900" dirty="0"/>
              <a:t>семинары для организаторов военно-патриотической работы;</a:t>
            </a:r>
          </a:p>
          <a:p>
            <a:pPr lvl="0"/>
            <a:r>
              <a:rPr lang="ru-RU" sz="1900" dirty="0"/>
              <a:t>круглые столы для допризывной молодежи с участием членов военно-патриотических клубов, общественных организаций – 100 участников;</a:t>
            </a:r>
          </a:p>
          <a:p>
            <a:pPr lvl="0"/>
            <a:r>
              <a:rPr lang="ru-RU" sz="1900" dirty="0"/>
              <a:t>встречи с ветеранами Великой Отечественной войны;</a:t>
            </a:r>
          </a:p>
          <a:p>
            <a:pPr lvl="0"/>
            <a:r>
              <a:rPr lang="ru-RU" sz="1900" dirty="0" smtClean="0"/>
              <a:t>в</a:t>
            </a:r>
            <a:r>
              <a:rPr lang="ru-RU" sz="1900" dirty="0" smtClean="0"/>
              <a:t>оенно-патриотическая акция </a:t>
            </a:r>
            <a:r>
              <a:rPr lang="ru-RU" sz="1900" dirty="0"/>
              <a:t>«Я помню, я горжусь!».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primgazeta.ru/upload/img/archive/14/07/17/IMG_9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0013" y="3824288"/>
            <a:ext cx="3833812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Группа 7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23562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1FBD1-9283-412A-B864-4E4576F1732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52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</a:rPr>
              <a:t>Учебно-тематические экскурсии</a:t>
            </a:r>
            <a:endParaRPr lang="ru-RU" sz="2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3557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31900"/>
            <a:ext cx="322103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 descr="В Тавричанке открылась первая казачья смена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00" y="3789363"/>
            <a:ext cx="33274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" descr="http://ducpk.ru/images/phocagallery/thumbs/phoca_thumb_l_yu.s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2938" y="1268413"/>
            <a:ext cx="3357562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" descr="http://turcentrrf.ru/d/358156/d/resize-of-0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2100" y="2395538"/>
            <a:ext cx="35242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Группа 7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24583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FB56C-7652-4122-9C48-19BD7A9028D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</a:rPr>
              <a:t>Туризм и краеведение</a:t>
            </a:r>
            <a:endParaRPr lang="ru-RU" sz="2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4580" name="Picture 2" descr="http://turcentrrf.ru/d/358156/d/Resize_of_IMG__09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527" y="4005064"/>
            <a:ext cx="3508548" cy="233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Прямоугольник 12"/>
          <p:cNvSpPr>
            <a:spLocks noChangeArrowheads="1"/>
          </p:cNvSpPr>
          <p:nvPr/>
        </p:nvSpPr>
        <p:spPr bwMode="auto">
          <a:xfrm>
            <a:off x="466147" y="1772816"/>
            <a:ext cx="796448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2400" dirty="0" smtClean="0">
                <a:latin typeface="Arial" charset="0"/>
              </a:rPr>
              <a:t>Создан межведомственный Совет Приморского края по развитию детского туризма</a:t>
            </a:r>
            <a:endParaRPr lang="ru-RU" altLang="ru-RU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2400" dirty="0" smtClean="0">
                <a:latin typeface="Arial" charset="0"/>
              </a:rPr>
              <a:t>В 2015 году состоялся 60-й слет школьников Приморского края по туризму</a:t>
            </a:r>
            <a:endParaRPr lang="ru-RU" altLang="ru-RU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Arial" charset="0"/>
              </a:rPr>
              <a:t>Дни туризма и здоровья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2400" dirty="0" smtClean="0">
                <a:latin typeface="Arial" charset="0"/>
              </a:rPr>
              <a:t>Краеведческие </a:t>
            </a:r>
            <a:r>
              <a:rPr lang="ru-RU" altLang="ru-RU" sz="2400" dirty="0">
                <a:latin typeface="Arial" charset="0"/>
              </a:rPr>
              <a:t>конкурсы 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ru-RU" altLang="ru-RU" sz="2400" dirty="0" smtClean="0">
                <a:latin typeface="Arial" charset="0"/>
              </a:rPr>
              <a:t>«Наш </a:t>
            </a:r>
            <a:r>
              <a:rPr lang="ru-RU" altLang="ru-RU" sz="2400" dirty="0">
                <a:latin typeface="Arial" charset="0"/>
              </a:rPr>
              <a:t>край», «Отечество. Мое Приморье»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7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25608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D1869-7FFB-48E2-9227-6E6AB322F34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69" y="133350"/>
            <a:ext cx="8229600" cy="1252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Развитие детско-юношеского туризма и краеведения</a:t>
            </a: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3419475" y="1196975"/>
            <a:ext cx="53292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</a:rPr>
              <a:t>Одной из главных задач Совета является работа по координации действий различных министерств и ведомств по развитию массового детского туризма, сохранению и расширению сети детских туристских организаций, улучшению их материальной базы, подготовки кадров для работы с детьми, разработке новых маршрутов и троп. Меры, направленные на развитие детского туризма, должны способствовать созданию мотивации у детей и педагогов для занятий активными формами туризма, участию их в походах, путешествиях, различных экскурсиях, формирующих здоровый образ жизни, патриотизм и другие качества гражданина России.</a:t>
            </a:r>
          </a:p>
        </p:txBody>
      </p:sp>
      <p:sp>
        <p:nvSpPr>
          <p:cNvPr id="25605" name="Прямоугольник 2"/>
          <p:cNvSpPr>
            <a:spLocks noChangeArrowheads="1"/>
          </p:cNvSpPr>
          <p:nvPr/>
        </p:nvSpPr>
        <p:spPr bwMode="auto">
          <a:xfrm>
            <a:off x="215900" y="3429000"/>
            <a:ext cx="30067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 Совет создан на основании  Постановления Правительства Российской Федерации № 1163 от 4 ноября 2014 года «О Координационном совете по развитию детского туризма в Российской Федерации»</a:t>
            </a:r>
          </a:p>
        </p:txBody>
      </p:sp>
      <p:pic>
        <p:nvPicPr>
          <p:cNvPr id="25607" name="Picture 4" descr="http://fedpress.ru/sites/fedpress/files/tvergiles/news/golodec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96975"/>
            <a:ext cx="332581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7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25608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D1869-7FFB-48E2-9227-6E6AB322F34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69" y="133350"/>
            <a:ext cx="8229600" cy="1252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Методическая работа</a:t>
            </a: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0053569"/>
              </p:ext>
            </p:extLst>
          </p:nvPr>
        </p:nvGraphicFramePr>
        <p:xfrm>
          <a:off x="251520" y="980728"/>
          <a:ext cx="8640960" cy="60606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0"/>
              </a:tblGrid>
              <a:tr h="871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Круглый стол для допризывной молодежи с участием членов военно-патриотических клубов, общественных объединений: молодежных и ветеранских, комитета солдатских матерей, представителей военных комиссариатов, </a:t>
                      </a:r>
                      <a:r>
                        <a:rPr lang="ru-RU" sz="1400" dirty="0" smtClean="0">
                          <a:effectLst/>
                        </a:rPr>
                        <a:t>военнослужащих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43" marR="28843" marT="0" marB="0"/>
                </a:tc>
              </a:tr>
              <a:tr h="695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Семинар  для организаторов военно-патриотической работы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«Современные подходы в системе военно-патриотического воспитания молодёжи Приморского края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43" marR="28843" marT="0" marB="0"/>
                </a:tc>
              </a:tr>
              <a:tr h="871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Краевой семинар-совещание работников системы дополнительного образования Приморского края по теме «Система дополнительного образования Приморского края в условиях обновления законодательства в Российской Федерации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43" marR="28843" marT="0" marB="0" anchor="ctr"/>
                </a:tc>
              </a:tr>
              <a:tr h="3463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Семинар «Формирование основ здорового образа жизни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28843" marR="28843" marT="0" marB="0" anchor="ctr"/>
                </a:tc>
              </a:tr>
              <a:tr h="519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Семинар для педагогов дополнительного образования, педагогов-организаторов объединений «Юный спасатель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43" marR="28843" marT="0" marB="0" anchor="ctr"/>
                </a:tc>
              </a:tr>
              <a:tr h="519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Семинар для руководителей команд 60-го краевого слёта школьников по спортивному </a:t>
                      </a:r>
                      <a:r>
                        <a:rPr lang="ru-RU" sz="1400" dirty="0" smtClean="0">
                          <a:effectLst/>
                        </a:rPr>
                        <a:t>туризму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43" marR="28843" marT="0" marB="0" anchor="ctr"/>
                </a:tc>
              </a:tr>
              <a:tr h="519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Краевой семинар по подготовке и повышению квалификации судей первой, второй и третьей категории по спортивному </a:t>
                      </a:r>
                      <a:r>
                        <a:rPr lang="ru-RU" sz="1400" dirty="0" smtClean="0">
                          <a:effectLst/>
                        </a:rPr>
                        <a:t>туризму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43" marR="28843" marT="0" marB="0"/>
                </a:tc>
              </a:tr>
              <a:tr h="346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Круглый стол по итогам конкурса «Лесная олимпиада»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43" marR="28843" marT="0" marB="0"/>
                </a:tc>
              </a:tr>
              <a:tr h="346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Круглый стол по итогам конференции «От Дня Земли – к Веку Земли»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43" marR="28843" marT="0" marB="0"/>
                </a:tc>
              </a:tr>
              <a:tr h="519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Круглый стол по итогам конкурса «Отечество. Моё Приморье» «Технологии проведения учебного исследования»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43" marR="288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67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8580438" cy="1793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III</a:t>
            </a:r>
            <a:r>
              <a:rPr lang="ru-RU" b="1" dirty="0" smtClean="0">
                <a:solidFill>
                  <a:schemeClr val="tx1"/>
                </a:solidFill>
              </a:rPr>
              <a:t> краевой конкурс педагогов дополнительного образования «Сердце отдаю детям» - 201</a:t>
            </a:r>
            <a:r>
              <a:rPr lang="en-US" b="1" dirty="0" smtClean="0">
                <a:solidFill>
                  <a:schemeClr val="tx1"/>
                </a:solidFill>
              </a:rPr>
              <a:t>4</a:t>
            </a:r>
            <a:r>
              <a:rPr lang="ru-RU" b="1" dirty="0" smtClean="0">
                <a:solidFill>
                  <a:schemeClr val="tx1"/>
                </a:solidFill>
              </a:rPr>
              <a:t> год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675" name="Рисунок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984375"/>
            <a:ext cx="2190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http://ducpk.ru/images/phocagallery/thumbs/phoca_thumb_l_S-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4027488"/>
            <a:ext cx="406876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http://ducpk.ru/images/phocagallery/thumbs/phoca_thumb_l_Zanjati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1938"/>
            <a:ext cx="407035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http://ducpk.ru/images/phocagallery/thumbs/phoca_thumb_l_SO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63"/>
          <a:stretch>
            <a:fillRect/>
          </a:stretch>
        </p:blipFill>
        <p:spPr bwMode="auto">
          <a:xfrm>
            <a:off x="4632325" y="1958975"/>
            <a:ext cx="4081463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9" name="Группа 7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28680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1" name="Рисунок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Группа 13"/>
          <p:cNvGrpSpPr>
            <a:grpSpLocks/>
          </p:cNvGrpSpPr>
          <p:nvPr/>
        </p:nvGrpSpPr>
        <p:grpSpPr bwMode="auto">
          <a:xfrm>
            <a:off x="71438" y="1628775"/>
            <a:ext cx="6588125" cy="2413000"/>
            <a:chOff x="0" y="1196752"/>
            <a:chExt cx="6588224" cy="2412268"/>
          </a:xfrm>
        </p:grpSpPr>
        <p:pic>
          <p:nvPicPr>
            <p:cNvPr id="29705" name="Picture 2" descr="Система профориентации будет создана в Хакасии - Рамблер-Новости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772816"/>
              <a:ext cx="2448272" cy="18362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Заголовок 1"/>
            <p:cNvSpPr txBox="1">
              <a:spLocks/>
            </p:cNvSpPr>
            <p:nvPr/>
          </p:nvSpPr>
          <p:spPr bwMode="auto">
            <a:xfrm>
              <a:off x="792174" y="1196752"/>
              <a:ext cx="5796050" cy="7205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rPr>
                <a:t>ВЫЗОВЫ ПОСТИНДУСТРИАЛЬНОГО ОБЩЕСТВА</a:t>
              </a:r>
            </a:p>
          </p:txBody>
        </p:sp>
        <p:sp>
          <p:nvSpPr>
            <p:cNvPr id="13" name="Выгнутая влево стрелка 12"/>
            <p:cNvSpPr/>
            <p:nvPr/>
          </p:nvSpPr>
          <p:spPr>
            <a:xfrm>
              <a:off x="0" y="1484003"/>
              <a:ext cx="827099" cy="129659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06896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73D0D-0663-4641-9652-EB986DFDA2B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625" y="406400"/>
            <a:ext cx="8229600" cy="7207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Ценностный статус дополнительного образования детей</a:t>
            </a:r>
          </a:p>
        </p:txBody>
      </p:sp>
      <p:grpSp>
        <p:nvGrpSpPr>
          <p:cNvPr id="29701" name="Группа 6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29703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Рисунок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idx="1"/>
          </p:nvPr>
        </p:nvSpPr>
        <p:spPr>
          <a:xfrm>
            <a:off x="490538" y="3284538"/>
            <a:ext cx="8147050" cy="31083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indent="0">
              <a:buFont typeface="Arial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</a:rPr>
              <a:t>«Каждый ребенок, подросток должен иметь возможность найти себе занятие по душе. В этой связи недопустимо свертывание системы внешкольного дополнительного образования. Центры художественного, технического, музыкального творчества – это огромный ресурс гармоничного развития личности»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475" y="6472238"/>
            <a:ext cx="2133600" cy="365125"/>
          </a:xfrm>
        </p:spPr>
        <p:txBody>
          <a:bodyPr/>
          <a:lstStyle/>
          <a:p>
            <a:pPr>
              <a:defRPr/>
            </a:pPr>
            <a:fld id="{E7882D60-1DA0-4153-97CA-DB85EE1C9AAA}" type="slidenum">
              <a:rPr lang="ru-RU" sz="1400" smtClean="0"/>
              <a:pPr>
                <a:defRPr/>
              </a:pPr>
              <a:t>2</a:t>
            </a:fld>
            <a:endParaRPr lang="ru-RU" sz="1400" dirty="0"/>
          </a:p>
        </p:txBody>
      </p:sp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850" y="981075"/>
            <a:ext cx="5184775" cy="2127250"/>
          </a:xfrm>
        </p:spPr>
        <p:txBody>
          <a:bodyPr>
            <a:normAutofit fontScale="90000"/>
          </a:bodyPr>
          <a:lstStyle/>
          <a:p>
            <a:r>
              <a:rPr lang="ru-RU" altLang="ru-RU" sz="2800" dirty="0" smtClean="0">
                <a:solidFill>
                  <a:schemeClr val="tx1"/>
                </a:solidFill>
              </a:rPr>
              <a:t>Владимир Владимирович Путин в своем обращении к Федеральному собранию </a:t>
            </a:r>
            <a:br>
              <a:rPr lang="ru-RU" altLang="ru-RU" sz="2800" dirty="0" smtClean="0">
                <a:solidFill>
                  <a:schemeClr val="tx1"/>
                </a:solidFill>
              </a:rPr>
            </a:br>
            <a:r>
              <a:rPr lang="ru-RU" altLang="ru-RU" sz="2800" dirty="0" smtClean="0">
                <a:solidFill>
                  <a:schemeClr val="tx1"/>
                </a:solidFill>
              </a:rPr>
              <a:t>4 декабря 2014 года отметил следующее:</a:t>
            </a:r>
          </a:p>
        </p:txBody>
      </p:sp>
      <p:grpSp>
        <p:nvGrpSpPr>
          <p:cNvPr id="3076" name="Группа 2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3079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Picture 9" descr="http://judokazan.com/filestore/%d1%87%d0%b5%d0%bd%d0%be%d0%b2%d0%bd%d0%b8%d0%ba%d0%b8/%d0%9f%d1%83%d1%82%d0%b8%d0%bd%20%d0%b8%20%d0%b4%d0%b5%d1%82%d0%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35063"/>
            <a:ext cx="3429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9032726"/>
              </p:ext>
            </p:extLst>
          </p:nvPr>
        </p:nvGraphicFramePr>
        <p:xfrm>
          <a:off x="150813" y="2132856"/>
          <a:ext cx="9101707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123A0-9D11-44C6-B7F9-5F169F4E2E5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250"/>
            <a:ext cx="8229600" cy="7207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Потенциал 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дополнительного образования детей</a:t>
            </a:r>
          </a:p>
        </p:txBody>
      </p:sp>
      <p:grpSp>
        <p:nvGrpSpPr>
          <p:cNvPr id="30724" name="Группа 11"/>
          <p:cNvGrpSpPr>
            <a:grpSpLocks/>
          </p:cNvGrpSpPr>
          <p:nvPr/>
        </p:nvGrpSpPr>
        <p:grpSpPr bwMode="auto">
          <a:xfrm>
            <a:off x="2700338" y="4488457"/>
            <a:ext cx="1563687" cy="881063"/>
            <a:chOff x="401193" y="1684782"/>
            <a:chExt cx="1563624" cy="88060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01193" y="1684782"/>
              <a:ext cx="1563624" cy="880606"/>
            </a:xfrm>
            <a:prstGeom prst="roundRect">
              <a:avLst>
                <a:gd name="adj" fmla="val 105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428179" y="1711756"/>
              <a:ext cx="1509652" cy="8266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 err="1"/>
                <a:t>Само-развитие</a:t>
              </a:r>
              <a:endParaRPr lang="ru-RU" sz="2000" dirty="0"/>
            </a:p>
          </p:txBody>
        </p:sp>
      </p:grpSp>
      <p:grpSp>
        <p:nvGrpSpPr>
          <p:cNvPr id="30725" name="Группа 12"/>
          <p:cNvGrpSpPr>
            <a:grpSpLocks/>
          </p:cNvGrpSpPr>
          <p:nvPr/>
        </p:nvGrpSpPr>
        <p:grpSpPr bwMode="auto">
          <a:xfrm>
            <a:off x="2700338" y="5429845"/>
            <a:ext cx="1563687" cy="879475"/>
            <a:chOff x="401193" y="2625062"/>
            <a:chExt cx="1563624" cy="88060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01193" y="2625062"/>
              <a:ext cx="1563624" cy="880606"/>
            </a:xfrm>
            <a:prstGeom prst="roundRect">
              <a:avLst>
                <a:gd name="adj" fmla="val 105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6"/>
            <p:cNvSpPr/>
            <p:nvPr/>
          </p:nvSpPr>
          <p:spPr>
            <a:xfrm>
              <a:off x="428179" y="2652084"/>
              <a:ext cx="1509652" cy="826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 err="1"/>
                <a:t>Проф-ориентация</a:t>
              </a:r>
              <a:endParaRPr lang="ru-RU" sz="2000" dirty="0"/>
            </a:p>
          </p:txBody>
        </p:sp>
      </p:grpSp>
      <p:grpSp>
        <p:nvGrpSpPr>
          <p:cNvPr id="30726" name="Группа 23"/>
          <p:cNvGrpSpPr>
            <a:grpSpLocks/>
          </p:cNvGrpSpPr>
          <p:nvPr/>
        </p:nvGrpSpPr>
        <p:grpSpPr bwMode="auto">
          <a:xfrm>
            <a:off x="4959348" y="4280494"/>
            <a:ext cx="4293171" cy="1943100"/>
            <a:chOff x="4499992" y="3789040"/>
            <a:chExt cx="4032448" cy="1944216"/>
          </a:xfrm>
        </p:grpSpPr>
        <p:grpSp>
          <p:nvGrpSpPr>
            <p:cNvPr id="30731" name="Группа 8"/>
            <p:cNvGrpSpPr>
              <a:grpSpLocks/>
            </p:cNvGrpSpPr>
            <p:nvPr/>
          </p:nvGrpSpPr>
          <p:grpSpPr bwMode="auto">
            <a:xfrm>
              <a:off x="4499992" y="3789040"/>
              <a:ext cx="4032448" cy="1944216"/>
              <a:chOff x="3250692" y="2262981"/>
              <a:chExt cx="4567428" cy="1810385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3250692" y="2262981"/>
                <a:ext cx="4567428" cy="1810385"/>
              </a:xfrm>
              <a:prstGeom prst="roundRect">
                <a:avLst>
                  <a:gd name="adj" fmla="val 105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Скругленный прямоугольник 4"/>
              <p:cNvSpPr/>
              <p:nvPr/>
            </p:nvSpPr>
            <p:spPr>
              <a:xfrm>
                <a:off x="3306436" y="2319186"/>
                <a:ext cx="4455940" cy="16979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91440" bIns="1021862" spcCol="1270"/>
              <a:lstStyle/>
              <a:p>
                <a:pPr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400" dirty="0">
                    <a:solidFill>
                      <a:schemeClr val="tx1"/>
                    </a:solidFill>
                  </a:rPr>
                  <a:t>Гражданская</a:t>
                </a:r>
                <a:r>
                  <a:rPr lang="ru-RU" sz="2400" dirty="0"/>
                  <a:t> </a:t>
                </a:r>
                <a:r>
                  <a:rPr lang="ru-RU" sz="2400" dirty="0">
                    <a:solidFill>
                      <a:schemeClr val="tx1"/>
                    </a:solidFill>
                  </a:rPr>
                  <a:t>солидарность</a:t>
                </a:r>
              </a:p>
            </p:txBody>
          </p:sp>
        </p:grpSp>
        <p:grpSp>
          <p:nvGrpSpPr>
            <p:cNvPr id="30732" name="Группа 17"/>
            <p:cNvGrpSpPr>
              <a:grpSpLocks/>
            </p:cNvGrpSpPr>
            <p:nvPr/>
          </p:nvGrpSpPr>
          <p:grpSpPr bwMode="auto">
            <a:xfrm>
              <a:off x="4860032" y="4581128"/>
              <a:ext cx="1563624" cy="880606"/>
              <a:chOff x="401193" y="1684782"/>
              <a:chExt cx="1563624" cy="880606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401533" y="1685311"/>
                <a:ext cx="1563765" cy="879980"/>
              </a:xfrm>
              <a:prstGeom prst="roundRect">
                <a:avLst>
                  <a:gd name="adj" fmla="val 105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Скругленный прямоугольник 4"/>
              <p:cNvSpPr/>
              <p:nvPr/>
            </p:nvSpPr>
            <p:spPr>
              <a:xfrm>
                <a:off x="428522" y="1712315"/>
                <a:ext cx="1509786" cy="82597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0010" tIns="80010" rIns="80010" bIns="80010" spcCol="1270" anchor="ctr"/>
              <a:lstStyle/>
              <a:p>
                <a:pPr algn="ctr" defTabSz="9334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dirty="0"/>
                  <a:t>Социальный опыт</a:t>
                </a:r>
              </a:p>
            </p:txBody>
          </p:sp>
        </p:grpSp>
        <p:grpSp>
          <p:nvGrpSpPr>
            <p:cNvPr id="30733" name="Группа 18"/>
            <p:cNvGrpSpPr>
              <a:grpSpLocks/>
            </p:cNvGrpSpPr>
            <p:nvPr/>
          </p:nvGrpSpPr>
          <p:grpSpPr bwMode="auto">
            <a:xfrm>
              <a:off x="6588224" y="4581128"/>
              <a:ext cx="1800200" cy="880606"/>
              <a:chOff x="401193" y="2625062"/>
              <a:chExt cx="1563624" cy="880606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400700" y="2625591"/>
                <a:ext cx="1563722" cy="879980"/>
              </a:xfrm>
              <a:prstGeom prst="roundRect">
                <a:avLst>
                  <a:gd name="adj" fmla="val 105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Скругленный прямоугольник 6"/>
              <p:cNvSpPr/>
              <p:nvPr/>
            </p:nvSpPr>
            <p:spPr>
              <a:xfrm>
                <a:off x="428279" y="2652595"/>
                <a:ext cx="1508564" cy="82597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0010" tIns="80010" rIns="80010" bIns="80010" spcCol="1270" anchor="ctr"/>
              <a:lstStyle/>
              <a:p>
                <a:pPr algn="ctr" defTabSz="9334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600" dirty="0"/>
                  <a:t>Альтернативные образовательные возможности</a:t>
                </a:r>
              </a:p>
            </p:txBody>
          </p:sp>
        </p:grpSp>
      </p:grpSp>
      <p:grpSp>
        <p:nvGrpSpPr>
          <p:cNvPr id="30727" name="Группа 6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30729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Рисунок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8064895" cy="46085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altLang="ru-RU" sz="25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Качественное и безопасное дополнительное образование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altLang="ru-RU" sz="25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Расширение спектра общеразвивающих и предпрофессиональных программ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altLang="ru-RU" sz="25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Реализация права детей на личностное и профессиональное самоопределение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altLang="ru-RU" sz="25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Расширение социальной, академической и профессиональной мобильности детей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altLang="ru-RU" sz="25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Ориентация на </a:t>
            </a:r>
            <a:r>
              <a:rPr lang="ru-RU" altLang="ru-RU" sz="25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метапредметные</a:t>
            </a:r>
            <a:r>
              <a:rPr lang="ru-RU" altLang="ru-RU" sz="25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и личностные результаты </a:t>
            </a:r>
            <a:r>
              <a:rPr lang="ru-RU" alt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образования</a:t>
            </a:r>
            <a:endParaRPr lang="ru-RU" alt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EF0ED-D3E6-4D60-8B65-B8851A497D4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885112" cy="1143000"/>
          </a:xfrm>
          <a:effectLst>
            <a:outerShdw blurRad="50800" dist="508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Принципы государственной политики развития дополнительного образования</a:t>
            </a:r>
            <a:endParaRPr lang="ru-RU" sz="2800" b="1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3796" name="Picture 51" descr="http://gaoudodko.ucoz.ru/images/TO/100_0528-800x600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43500" y="18838863"/>
            <a:ext cx="20335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Группа 6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33799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0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802219" y="1772816"/>
            <a:ext cx="8018253" cy="453650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altLang="ru-RU" sz="25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Приобщение детей к традиционным и инновационным ремеслам, искусствам, технологиям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altLang="ru-RU" sz="25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Частно</a:t>
            </a:r>
            <a:r>
              <a:rPr lang="ru-RU" altLang="ru-RU" sz="25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-государственное партнерство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altLang="ru-RU" sz="25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Общественно-государственное мотивирование СМИ на создание образовательных информационных сред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altLang="ru-RU" sz="25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Общественно-государственное мотивирование межведомственного взаимодействия</a:t>
            </a:r>
            <a:endParaRPr lang="ru-RU" alt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ru-RU" alt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6FA78-B6E2-4344-95A2-C5BFDFC2408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885112" cy="1143000"/>
          </a:xfrm>
          <a:effectLst>
            <a:outerShdw blurRad="50800" dist="508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Принципы государственной политики развития дополнительного образования</a:t>
            </a:r>
            <a:endParaRPr lang="ru-RU" sz="2800" b="1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4820" name="Picture 51" descr="http://gaoudodko.ucoz.ru/images/TO/100_0528-800x600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43500" y="18838863"/>
            <a:ext cx="20335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1" name="Группа 6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34823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4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01663" y="1268413"/>
            <a:ext cx="6346825" cy="52466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ru-RU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Увеличение охвата детей и повышение качества дополнительного образования</a:t>
            </a:r>
          </a:p>
          <a:p>
            <a:pPr>
              <a:buFont typeface="Wingdings" pitchFamily="2" charset="2"/>
              <a:buChar char="Ø"/>
            </a:pPr>
            <a:endParaRPr lang="ru-RU" altLang="ru-RU" sz="2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Обновление содержания дополнительного образования</a:t>
            </a:r>
          </a:p>
          <a:p>
            <a:pPr>
              <a:buFont typeface="Wingdings" pitchFamily="2" charset="2"/>
              <a:buChar char="Ø"/>
            </a:pPr>
            <a:endParaRPr lang="ru-RU" altLang="ru-RU" sz="2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Доступность независимо от места проживания, социально-экономического положения, статуса здоровья и пр.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42C4B-BE11-423C-887D-BAAFC52DA98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463" y="115888"/>
            <a:ext cx="8229600" cy="1143000"/>
          </a:xfrm>
          <a:effectLst>
            <a:outerShdw blurRad="50800" dist="508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Задачи развития системы </a:t>
            </a:r>
            <a:b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дополнительного образования детей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362" y="1772816"/>
            <a:ext cx="1800225" cy="13509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363" y="4149080"/>
            <a:ext cx="1800224" cy="17281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6" name="Группа 6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35848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9" name="Рисунок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161925" y="1484313"/>
            <a:ext cx="3762375" cy="40941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ru-RU" sz="2800" smtClean="0">
                <a:solidFill>
                  <a:srgbClr val="002060"/>
                </a:solidFill>
                <a:latin typeface="Arial" charset="0"/>
                <a:cs typeface="Arial" charset="0"/>
              </a:rPr>
              <a:t>Эффективное межведомственное взаимодействие</a:t>
            </a:r>
          </a:p>
          <a:p>
            <a:pPr>
              <a:buFont typeface="Wingdings" pitchFamily="2" charset="2"/>
              <a:buChar char="Ø"/>
            </a:pPr>
            <a:endParaRPr lang="ru-RU" altLang="ru-RU" sz="28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800" smtClean="0">
                <a:solidFill>
                  <a:srgbClr val="002060"/>
                </a:solidFill>
                <a:latin typeface="Arial" charset="0"/>
                <a:cs typeface="Arial" charset="0"/>
              </a:rPr>
              <a:t>Доступ к управлению для семьи и общественности</a:t>
            </a:r>
          </a:p>
          <a:p>
            <a:pPr>
              <a:buFont typeface="Wingdings" pitchFamily="2" charset="2"/>
              <a:buChar char="Ø"/>
            </a:pPr>
            <a:endParaRPr lang="ru-RU" altLang="ru-RU" sz="280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5C19C-84D0-4AEA-8530-07E932F6935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050" y="188913"/>
            <a:ext cx="8229600" cy="1143000"/>
          </a:xfrm>
          <a:effectLst>
            <a:outerShdw blurRad="50800" dist="508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Задачи развития системы </a:t>
            </a:r>
            <a:b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дополнительного образования детей</a:t>
            </a:r>
          </a:p>
        </p:txBody>
      </p:sp>
      <p:grpSp>
        <p:nvGrpSpPr>
          <p:cNvPr id="36868" name="Группа 6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36871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69" name="Picture 2" descr=" Фото: depositphoto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750" y="3052763"/>
            <a:ext cx="5715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379413" y="1196975"/>
            <a:ext cx="8729662" cy="4094163"/>
          </a:xfrm>
        </p:spPr>
        <p:txBody>
          <a:bodyPr>
            <a:noAutofit/>
          </a:bodyPr>
          <a:lstStyle/>
          <a:p>
            <a:pPr marL="0" indent="0" algn="just">
              <a:buFont typeface="Arial" charset="0"/>
              <a:buNone/>
            </a:pPr>
            <a:r>
              <a:rPr lang="ru-RU" altLang="ru-RU" i="1" dirty="0" smtClean="0">
                <a:solidFill>
                  <a:schemeClr val="tx1"/>
                </a:solidFill>
              </a:rPr>
              <a:t>           Талантливые дети – это достояние нации, и мы должны предусмотреть дополнительные возможности поддержки для тех, кто уже в школе проявил склонность к техническому и гуманитарному творчеству, к изобретательству, добился успеха в национальных и международных интеллектуальных и профессиональных состязаниях, имеет патенты и публикации в научных журналах, а у нас таких детей немало. 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i="1" dirty="0" smtClean="0">
                <a:solidFill>
                  <a:schemeClr val="tx1"/>
                </a:solidFill>
              </a:rPr>
              <a:t>           Прошу Правительство и регионы обратить внимание на эту проблему, предложить финансовые и организационные механизмы ее решения. Главное - у ребенка, у родителей должен быть выбор: получить дополнительное образование на базе школы или в муниципальном творческом центре, или в негосударственной образовательной организации, чтобы это было доступно и чтобы с детьми работали по-настоящему хорошо подготовленные специалисты"</a:t>
            </a:r>
            <a:endParaRPr lang="ru-RU" altLang="ru-RU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1448A9C-9B1C-4E51-B7F6-67CD97CCAF16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050" y="188913"/>
            <a:ext cx="8229600" cy="1143000"/>
          </a:xfrm>
          <a:effectLst>
            <a:outerShdw blurRad="50800" dist="508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Из обращения В.В. Путина </a:t>
            </a:r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к Федеральному собранию </a:t>
            </a:r>
            <a: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4 </a:t>
            </a:r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декабря 2014 года </a:t>
            </a:r>
          </a:p>
        </p:txBody>
      </p:sp>
      <p:grpSp>
        <p:nvGrpSpPr>
          <p:cNvPr id="40964" name="Группа 6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40966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Содержимое 3" descr="DSCI076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081" b="11888"/>
          <a:stretch>
            <a:fillRect/>
          </a:stretch>
        </p:blipFill>
        <p:spPr>
          <a:xfrm>
            <a:off x="684213" y="2133600"/>
            <a:ext cx="2497137" cy="1808163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93295-EBFA-44C0-8B4C-691A03F2E1B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5025" y="333375"/>
            <a:ext cx="7632700" cy="1577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Благодарю за внимание!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988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93" r="7758"/>
          <a:stretch>
            <a:fillRect/>
          </a:stretch>
        </p:blipFill>
        <p:spPr bwMode="auto">
          <a:xfrm>
            <a:off x="3635375" y="2133600"/>
            <a:ext cx="20320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59"/>
          <a:stretch>
            <a:fillRect/>
          </a:stretch>
        </p:blipFill>
        <p:spPr bwMode="auto">
          <a:xfrm>
            <a:off x="936625" y="4581525"/>
            <a:ext cx="371475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448175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63763"/>
            <a:ext cx="2376488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2" name="Группа 11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41994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5" name="Рисунок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0814" y="3068960"/>
            <a:ext cx="8958262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«Мы </a:t>
            </a:r>
            <a:r>
              <a:rPr lang="ru-RU" sz="2800" dirty="0">
                <a:solidFill>
                  <a:schemeClr val="tx1"/>
                </a:solidFill>
              </a:rPr>
              <a:t>понимаем, что </a:t>
            </a:r>
            <a:r>
              <a:rPr lang="ru-RU" sz="2800" dirty="0" smtClean="0">
                <a:solidFill>
                  <a:schemeClr val="tx1"/>
                </a:solidFill>
              </a:rPr>
              <a:t>возврата  </a:t>
            </a:r>
            <a:r>
              <a:rPr lang="ru-RU" sz="2800" dirty="0">
                <a:solidFill>
                  <a:schemeClr val="tx1"/>
                </a:solidFill>
              </a:rPr>
              <a:t>к советской системе дополнительного образования не </a:t>
            </a:r>
            <a:r>
              <a:rPr lang="ru-RU" sz="2800" dirty="0" smtClean="0">
                <a:solidFill>
                  <a:schemeClr val="tx1"/>
                </a:solidFill>
              </a:rPr>
              <a:t>будет. </a:t>
            </a:r>
            <a:r>
              <a:rPr lang="ru-RU" sz="2800" dirty="0">
                <a:solidFill>
                  <a:schemeClr val="tx1"/>
                </a:solidFill>
              </a:rPr>
              <a:t>О</a:t>
            </a:r>
            <a:r>
              <a:rPr lang="ru-RU" sz="2800" dirty="0" smtClean="0">
                <a:solidFill>
                  <a:schemeClr val="tx1"/>
                </a:solidFill>
              </a:rPr>
              <a:t>течественная </a:t>
            </a:r>
            <a:r>
              <a:rPr lang="ru-RU" sz="2800" dirty="0">
                <a:solidFill>
                  <a:schemeClr val="tx1"/>
                </a:solidFill>
              </a:rPr>
              <a:t>экономика изменилась, и в ней нет такого количества централизованных </a:t>
            </a:r>
            <a:r>
              <a:rPr lang="ru-RU" sz="2800" dirty="0" smtClean="0">
                <a:solidFill>
                  <a:schemeClr val="tx1"/>
                </a:solidFill>
              </a:rPr>
              <a:t>ресурсов. Но </a:t>
            </a:r>
            <a:r>
              <a:rPr lang="ru-RU" sz="2800" dirty="0">
                <a:solidFill>
                  <a:schemeClr val="tx1"/>
                </a:solidFill>
              </a:rPr>
              <a:t>у нас есть теперь предприниматели, которых в советский период не было. И часть этих предпринимателей занимаются не "голым чистоганом", что </a:t>
            </a:r>
            <a:r>
              <a:rPr lang="ru-RU" sz="2800" dirty="0" smtClean="0">
                <a:solidFill>
                  <a:schemeClr val="tx1"/>
                </a:solidFill>
              </a:rPr>
              <a:t>называется</a:t>
            </a:r>
            <a:r>
              <a:rPr lang="ru-RU" sz="2800" dirty="0">
                <a:solidFill>
                  <a:schemeClr val="tx1"/>
                </a:solidFill>
              </a:rPr>
              <a:t>, а все-таки понимают, что деньги нужно вкладывать в </a:t>
            </a:r>
            <a:r>
              <a:rPr lang="ru-RU" sz="2800" dirty="0" smtClean="0">
                <a:solidFill>
                  <a:schemeClr val="tx1"/>
                </a:solidFill>
              </a:rPr>
              <a:t>будущее»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E0E6-3BCC-4CEA-A3E3-94E6D46AAB0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AutoShape 2" descr="https://fishnews-prod.s3.amazonaws.com/thumb/3751119f-ff7b-4c74-83e8-7f51adc745fc/sm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fishnews-prod.s3.amazonaws.com/thumb/3751119f-ff7b-4c74-83e8-7f51adc745fc/smal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850" y="981075"/>
            <a:ext cx="5184775" cy="2127250"/>
          </a:xfrm>
        </p:spPr>
        <p:txBody>
          <a:bodyPr>
            <a:normAutofit fontScale="90000"/>
          </a:bodyPr>
          <a:lstStyle/>
          <a:p>
            <a:r>
              <a:rPr lang="ru-RU" altLang="ru-RU" sz="2800" dirty="0" smtClean="0">
                <a:solidFill>
                  <a:schemeClr val="tx1"/>
                </a:solidFill>
              </a:rPr>
              <a:t>Дмитрий Анатольевич Медведев на совещании по развитию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частно</a:t>
            </a:r>
            <a:r>
              <a:rPr lang="ru-RU" altLang="ru-RU" sz="2800" dirty="0" smtClean="0">
                <a:solidFill>
                  <a:schemeClr val="tx1"/>
                </a:solidFill>
              </a:rPr>
              <a:t>-государственного партнерства  25 апреля 2015 года:</a:t>
            </a:r>
          </a:p>
        </p:txBody>
      </p:sp>
      <p:grpSp>
        <p:nvGrpSpPr>
          <p:cNvPr id="11" name="Группа 2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12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522" name="Picture 10" descr="http://img.rg.ru/i/gallery/dac1608f/3_62b71f1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50056"/>
            <a:ext cx="3388297" cy="225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86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475" y="6443663"/>
            <a:ext cx="2133600" cy="365125"/>
          </a:xfrm>
        </p:spPr>
        <p:txBody>
          <a:bodyPr/>
          <a:lstStyle/>
          <a:p>
            <a:pPr>
              <a:defRPr/>
            </a:pPr>
            <a:fld id="{60DCB515-B1F7-40DB-A945-D7D2544D96B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39713" y="1125538"/>
            <a:ext cx="5254625" cy="130968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Д.В. Ливанов на презентации Концепции дополнительного образования детей,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июнь 2014 года</a:t>
            </a: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239713" y="3284538"/>
            <a:ext cx="85328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charset="0"/>
              </a:rPr>
              <a:t>«Важнейшим социальным достижением нашей системы образования является бесплатность дополнительного образования. Мы - одна из немногих стран в мире, где дополнительное образование бесплатно для граждан. И в наших планах - не только сохранение объема этих социальных гарантий, но и их расширение»</a:t>
            </a:r>
          </a:p>
        </p:txBody>
      </p:sp>
      <p:grpSp>
        <p:nvGrpSpPr>
          <p:cNvPr id="4100" name="Группа 7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4103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1" name="Picture 9" descr="http://cdn.static3.rtr-vesti.ru/vh/pictures/b/380/7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75247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64F9-C955-4372-A188-1B17C31FA49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188" y="355600"/>
            <a:ext cx="864076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Система дополнительного образования детей</a:t>
            </a:r>
            <a:b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в Приморском крае</a:t>
            </a:r>
            <a:b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 (по данным статистики 1-ДО за 2014 год)</a:t>
            </a:r>
          </a:p>
        </p:txBody>
      </p:sp>
      <p:grpSp>
        <p:nvGrpSpPr>
          <p:cNvPr id="9220" name="Группа 5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9223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944985039"/>
              </p:ext>
            </p:extLst>
          </p:nvPr>
        </p:nvGraphicFramePr>
        <p:xfrm>
          <a:off x="-23664" y="1124744"/>
          <a:ext cx="9167664" cy="575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7700" y="6492875"/>
            <a:ext cx="2133600" cy="365125"/>
          </a:xfrm>
        </p:spPr>
        <p:txBody>
          <a:bodyPr/>
          <a:lstStyle/>
          <a:p>
            <a:pPr>
              <a:defRPr/>
            </a:pPr>
            <a:fld id="{F16605B2-FBFC-4B5D-9E96-3482CADF8216}" type="slidenum">
              <a:rPr lang="ru-RU" sz="1600" smtClean="0"/>
              <a:pPr>
                <a:defRPr/>
              </a:pPr>
              <a:t>6</a:t>
            </a:fld>
            <a:endParaRPr lang="ru-RU" sz="1600"/>
          </a:p>
        </p:txBody>
      </p:sp>
      <p:grpSp>
        <p:nvGrpSpPr>
          <p:cNvPr id="10243" name="Группа 5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10246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276365541"/>
              </p:ext>
            </p:extLst>
          </p:nvPr>
        </p:nvGraphicFramePr>
        <p:xfrm>
          <a:off x="108076" y="946277"/>
          <a:ext cx="9000999" cy="591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99830" y="265181"/>
            <a:ext cx="8359676" cy="1075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fontAlgn="auto">
              <a:spcAft>
                <a:spcPts val="0"/>
              </a:spcAft>
            </a:pPr>
            <a:r>
              <a:rPr lang="ru-RU" sz="2000" b="1" dirty="0">
                <a:latin typeface="Cambria" pitchFamily="18" charset="0"/>
                <a:ea typeface="+mj-ea"/>
                <a:cs typeface="+mj-cs"/>
              </a:rPr>
              <a:t>Структура детских объединений и число обучающихся в них по направленностям дополнительного образования и видам учреждений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5475" y="6457950"/>
            <a:ext cx="2133600" cy="365125"/>
          </a:xfrm>
        </p:spPr>
        <p:txBody>
          <a:bodyPr/>
          <a:lstStyle/>
          <a:p>
            <a:pPr>
              <a:defRPr/>
            </a:pPr>
            <a:fld id="{F2E4EEF9-4E4D-46E9-B7F3-28BF6047DC8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15250" cy="1793875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Cambria" pitchFamily="18" charset="0"/>
              </a:rPr>
              <a:t>Численность обучающихся по направленностям дополнительной образовательной деятельности</a:t>
            </a:r>
          </a:p>
        </p:txBody>
      </p:sp>
      <p:grpSp>
        <p:nvGrpSpPr>
          <p:cNvPr id="11267" name="Группа 3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11270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793459456"/>
              </p:ext>
            </p:extLst>
          </p:nvPr>
        </p:nvGraphicFramePr>
        <p:xfrm>
          <a:off x="611559" y="1781810"/>
          <a:ext cx="8497515" cy="481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27863" y="6492875"/>
            <a:ext cx="2133600" cy="365125"/>
          </a:xfrm>
        </p:spPr>
        <p:txBody>
          <a:bodyPr/>
          <a:lstStyle/>
          <a:p>
            <a:pPr>
              <a:defRPr/>
            </a:pPr>
            <a:fld id="{B9FC127C-658B-4A70-83E0-C58425C860BF}" type="slidenum">
              <a:rPr lang="ru-RU" sz="1400" b="1" smtClean="0"/>
              <a:pPr>
                <a:defRPr/>
              </a:pPr>
              <a:t>8</a:t>
            </a:fld>
            <a:endParaRPr lang="ru-RU" sz="1400" b="1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73100" y="449263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Уровень образования работников учреждений дополнительного образования детей в Приморском </a:t>
            </a:r>
            <a:r>
              <a:rPr lang="ru-RU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крае</a:t>
            </a: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grpSp>
        <p:nvGrpSpPr>
          <p:cNvPr id="12291" name="Группа 5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12294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879981821"/>
              </p:ext>
            </p:extLst>
          </p:nvPr>
        </p:nvGraphicFramePr>
        <p:xfrm>
          <a:off x="0" y="2047240"/>
          <a:ext cx="9109075" cy="481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A7C9D-8F6A-4356-AB2C-50252F9805E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035" y="115157"/>
            <a:ext cx="8161007" cy="130321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 Квалификационный </a:t>
            </a:r>
            <a:r>
              <a:rPr lang="ru-RU" sz="2400" b="1" i="1" dirty="0" smtClean="0">
                <a:solidFill>
                  <a:schemeClr val="tx1"/>
                </a:solidFill>
              </a:rPr>
              <a:t>уровень</a:t>
            </a: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grpSp>
        <p:nvGrpSpPr>
          <p:cNvPr id="13317" name="Группа 5"/>
          <p:cNvGrpSpPr>
            <a:grpSpLocks/>
          </p:cNvGrpSpPr>
          <p:nvPr/>
        </p:nvGrpSpPr>
        <p:grpSpPr bwMode="auto">
          <a:xfrm>
            <a:off x="150813" y="133350"/>
            <a:ext cx="8958262" cy="633413"/>
            <a:chOff x="151507" y="132613"/>
            <a:chExt cx="8957568" cy="633462"/>
          </a:xfrm>
        </p:grpSpPr>
        <p:pic>
          <p:nvPicPr>
            <p:cNvPr id="13318" name="Picture 2" descr="C:\Program Files\Microsoft Office\MEDIA\OFFICE14\Lines\j011587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8" y="180737"/>
              <a:ext cx="8640837" cy="1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7" y="132613"/>
              <a:ext cx="633462" cy="6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926973352"/>
              </p:ext>
            </p:extLst>
          </p:nvPr>
        </p:nvGraphicFramePr>
        <p:xfrm>
          <a:off x="-1369167" y="928670"/>
          <a:ext cx="10513167" cy="701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d9e3497acda5d87c9e3821e401cf1959f57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6957</TotalTime>
  <Words>1102</Words>
  <Application>Microsoft Office PowerPoint</Application>
  <PresentationFormat>Экран (4:3)</PresentationFormat>
  <Paragraphs>149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Слайд 1</vt:lpstr>
      <vt:lpstr>Владимир Владимирович Путин в своем обращении к Федеральному собранию  4 декабря 2014 года отметил следующее:</vt:lpstr>
      <vt:lpstr>Дмитрий Анатольевич Медведев на совещании по развитию частно-государственного партнерства  25 апреля 2015 года:</vt:lpstr>
      <vt:lpstr> Д.В. Ливанов на презентации Концепции дополнительного образования детей,  июнь 2014 года</vt:lpstr>
      <vt:lpstr>Система дополнительного образования детей  в Приморском крае  (по данным статистики 1-ДО за 2014 год)</vt:lpstr>
      <vt:lpstr>Слайд 6</vt:lpstr>
      <vt:lpstr>Численность обучающихся по направленностям дополнительной образовательной деятельности</vt:lpstr>
      <vt:lpstr>Уровень образования работников учреждений дополнительного образования детей в Приморском крае</vt:lpstr>
      <vt:lpstr> Квалификационный уровень</vt:lpstr>
      <vt:lpstr>Информационная открытость учреждений</vt:lpstr>
      <vt:lpstr>Практическая составляющая дополнительного образования: региональные  мероприятия </vt:lpstr>
      <vt:lpstr>Развитие технических видов дополнительного образования детей</vt:lpstr>
      <vt:lpstr>Региональные мероприятия государственной программы «Развитие образования Приморского края на 2013-2017 годы»</vt:lpstr>
      <vt:lpstr>Учебно-тематические экскурсии</vt:lpstr>
      <vt:lpstr>Туризм и краеведение</vt:lpstr>
      <vt:lpstr>Развитие детско-юношеского туризма и краеведения</vt:lpstr>
      <vt:lpstr>Методическая работа</vt:lpstr>
      <vt:lpstr>III краевой конкурс педагогов дополнительного образования «Сердце отдаю детям» - 2014 год</vt:lpstr>
      <vt:lpstr>Ценностный статус дополнительного образования детей</vt:lpstr>
      <vt:lpstr>Потенциал  дополнительного образования детей</vt:lpstr>
      <vt:lpstr>Принципы государственной политики развития дополнительного образования</vt:lpstr>
      <vt:lpstr>Принципы государственной политики развития дополнительного образования</vt:lpstr>
      <vt:lpstr>Задачи развития системы  дополнительного образования детей</vt:lpstr>
      <vt:lpstr>Задачи развития системы  дополнительного образования детей</vt:lpstr>
      <vt:lpstr>Из обращения В.В. Путина к Федеральному собранию 4 декабря 2014 года </vt:lpstr>
      <vt:lpstr>Благодарю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Natalia</dc:creator>
  <cp:lastModifiedBy>Пользователь</cp:lastModifiedBy>
  <cp:revision>688</cp:revision>
  <dcterms:created xsi:type="dcterms:W3CDTF">2008-10-19T17:58:29Z</dcterms:created>
  <dcterms:modified xsi:type="dcterms:W3CDTF">2015-08-20T22:28:43Z</dcterms:modified>
</cp:coreProperties>
</file>