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6" r:id="rId3"/>
    <p:sldId id="307" r:id="rId4"/>
    <p:sldId id="285" r:id="rId5"/>
    <p:sldId id="296" r:id="rId6"/>
    <p:sldId id="295" r:id="rId7"/>
    <p:sldId id="308" r:id="rId8"/>
    <p:sldId id="300" r:id="rId9"/>
    <p:sldId id="301" r:id="rId10"/>
    <p:sldId id="303" r:id="rId11"/>
    <p:sldId id="302" r:id="rId12"/>
    <p:sldId id="305" r:id="rId13"/>
    <p:sldId id="304" r:id="rId14"/>
    <p:sldId id="30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91" autoAdjust="0"/>
    <p:restoredTop sz="94718" autoAdjust="0"/>
  </p:normalViewPr>
  <p:slideViewPr>
    <p:cSldViewPr>
      <p:cViewPr>
        <p:scale>
          <a:sx n="60" d="100"/>
          <a:sy n="60" d="100"/>
        </p:scale>
        <p:origin x="-1428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D1335A-33EC-46D7-874A-0ACD1F464DFA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83C4E8-0BFE-444E-A9F5-38EE3906E0D0}">
      <dgm:prSet phldrT="[Текст]" custT="1"/>
      <dgm:spPr>
        <a:solidFill>
          <a:schemeClr val="bg1">
            <a:lumMod val="95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accent6"/>
              </a:solidFill>
            </a:rPr>
            <a:t>Инновационная инфраструктура</a:t>
          </a:r>
        </a:p>
        <a:p>
          <a:pPr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DB2677E5-AD8D-464B-B6D0-268896389AA7}" type="parTrans" cxnId="{047D579C-B66F-41ED-981B-80A896EE9505}">
      <dgm:prSet/>
      <dgm:spPr/>
      <dgm:t>
        <a:bodyPr/>
        <a:lstStyle/>
        <a:p>
          <a:endParaRPr lang="ru-RU"/>
        </a:p>
      </dgm:t>
    </dgm:pt>
    <dgm:pt modelId="{91519D72-ECE4-44C1-B6B2-CE519256ABAD}" type="sibTrans" cxnId="{047D579C-B66F-41ED-981B-80A896EE9505}">
      <dgm:prSet/>
      <dgm:spPr/>
      <dgm:t>
        <a:bodyPr/>
        <a:lstStyle/>
        <a:p>
          <a:endParaRPr lang="ru-RU"/>
        </a:p>
      </dgm:t>
    </dgm:pt>
    <dgm:pt modelId="{D22C3C2F-9A82-4F4E-B054-EC2C48F8FB55}">
      <dgm:prSet phldrT="[Текст]"/>
      <dgm:spPr/>
      <dgm:t>
        <a:bodyPr/>
        <a:lstStyle/>
        <a:p>
          <a:r>
            <a:rPr lang="ru-RU" dirty="0" smtClean="0">
              <a:solidFill>
                <a:srgbClr val="0D0D0D"/>
              </a:solidFill>
              <a:cs typeface="Times New Roman" pitchFamily="18" charset="0"/>
            </a:rPr>
            <a:t>научно-исследовательские  и проектные организации </a:t>
          </a:r>
          <a:endParaRPr lang="ru-RU" dirty="0"/>
        </a:p>
      </dgm:t>
    </dgm:pt>
    <dgm:pt modelId="{44880FF4-7F62-4904-9923-464B2A765A53}" type="parTrans" cxnId="{98F25CB2-F22A-4C5F-AE78-186482740439}">
      <dgm:prSet/>
      <dgm:spPr/>
      <dgm:t>
        <a:bodyPr/>
        <a:lstStyle/>
        <a:p>
          <a:endParaRPr lang="ru-RU"/>
        </a:p>
      </dgm:t>
    </dgm:pt>
    <dgm:pt modelId="{595B6367-E76D-4AE4-975B-BE60EFFA56B4}" type="sibTrans" cxnId="{98F25CB2-F22A-4C5F-AE78-186482740439}">
      <dgm:prSet/>
      <dgm:spPr/>
      <dgm:t>
        <a:bodyPr/>
        <a:lstStyle/>
        <a:p>
          <a:endParaRPr lang="ru-RU"/>
        </a:p>
      </dgm:t>
    </dgm:pt>
    <dgm:pt modelId="{69CB7E13-A0B6-40A9-B76D-DA018409729B}">
      <dgm:prSet phldrT="[Текст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6"/>
              </a:solidFill>
            </a:rPr>
            <a:t>Инструменты </a:t>
          </a:r>
          <a:r>
            <a:rPr lang="ru-RU" sz="1800" b="1" dirty="0" err="1" smtClean="0">
              <a:solidFill>
                <a:schemeClr val="accent6"/>
              </a:solidFill>
            </a:rPr>
            <a:t>трансфера</a:t>
          </a:r>
          <a:r>
            <a:rPr lang="ru-RU" sz="1800" b="1" dirty="0" smtClean="0">
              <a:solidFill>
                <a:schemeClr val="accent6"/>
              </a:solidFill>
            </a:rPr>
            <a:t> инноваций</a:t>
          </a:r>
        </a:p>
      </dgm:t>
    </dgm:pt>
    <dgm:pt modelId="{9FAFD66A-C2E5-42F1-A134-D556DA6828CF}" type="parTrans" cxnId="{36D16FD6-1135-4A5D-A7BB-1780A46DF1E8}">
      <dgm:prSet/>
      <dgm:spPr/>
      <dgm:t>
        <a:bodyPr/>
        <a:lstStyle/>
        <a:p>
          <a:endParaRPr lang="ru-RU"/>
        </a:p>
      </dgm:t>
    </dgm:pt>
    <dgm:pt modelId="{DC036C86-F963-4891-BB97-115676B3822C}" type="sibTrans" cxnId="{36D16FD6-1135-4A5D-A7BB-1780A46DF1E8}">
      <dgm:prSet/>
      <dgm:spPr/>
      <dgm:t>
        <a:bodyPr/>
        <a:lstStyle/>
        <a:p>
          <a:endParaRPr lang="ru-RU"/>
        </a:p>
      </dgm:t>
    </dgm:pt>
    <dgm:pt modelId="{EC06E443-F26D-47E4-B715-F508D240AD1A}">
      <dgm:prSet phldrT="[Текст]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/>
            <a:t>Инновационное образование</a:t>
          </a:r>
          <a:endParaRPr lang="ru-RU" dirty="0"/>
        </a:p>
      </dgm:t>
    </dgm:pt>
    <dgm:pt modelId="{084946EF-176F-43DF-AE6D-CEC10D4F8A9D}" type="parTrans" cxnId="{1BE63578-8C6C-4DD5-A558-8A6ABB542073}">
      <dgm:prSet/>
      <dgm:spPr/>
      <dgm:t>
        <a:bodyPr/>
        <a:lstStyle/>
        <a:p>
          <a:endParaRPr lang="ru-RU"/>
        </a:p>
      </dgm:t>
    </dgm:pt>
    <dgm:pt modelId="{51705008-8635-4A47-873C-3CC216BEA953}" type="sibTrans" cxnId="{1BE63578-8C6C-4DD5-A558-8A6ABB542073}">
      <dgm:prSet/>
      <dgm:spPr/>
      <dgm:t>
        <a:bodyPr/>
        <a:lstStyle/>
        <a:p>
          <a:endParaRPr lang="ru-RU"/>
        </a:p>
      </dgm:t>
    </dgm:pt>
    <dgm:pt modelId="{6A3259B1-E4F6-418D-A36A-26BE95303696}">
      <dgm:prSet phldrT="[Текст]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/>
            <a:t>Стажировки</a:t>
          </a:r>
          <a:endParaRPr lang="ru-RU" dirty="0"/>
        </a:p>
      </dgm:t>
    </dgm:pt>
    <dgm:pt modelId="{92C4C420-48CA-4AB3-8909-5023CD321056}" type="parTrans" cxnId="{96633F3B-8DA2-495F-AD71-FC82ADF4B900}">
      <dgm:prSet/>
      <dgm:spPr/>
      <dgm:t>
        <a:bodyPr/>
        <a:lstStyle/>
        <a:p>
          <a:endParaRPr lang="ru-RU"/>
        </a:p>
      </dgm:t>
    </dgm:pt>
    <dgm:pt modelId="{631C89AA-E8FE-4C46-90A2-0A0B35EBC7C1}" type="sibTrans" cxnId="{96633F3B-8DA2-495F-AD71-FC82ADF4B900}">
      <dgm:prSet/>
      <dgm:spPr/>
      <dgm:t>
        <a:bodyPr/>
        <a:lstStyle/>
        <a:p>
          <a:endParaRPr lang="ru-RU"/>
        </a:p>
      </dgm:t>
    </dgm:pt>
    <dgm:pt modelId="{1AE21C59-163C-49F3-B919-26D14E8A6BE0}">
      <dgm:prSet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/>
            <a:t>Конкурсы</a:t>
          </a:r>
        </a:p>
      </dgm:t>
    </dgm:pt>
    <dgm:pt modelId="{AFAC116F-9639-49CA-A51E-56BF5E4F5DA0}" type="parTrans" cxnId="{476F0B57-75E0-4297-87CC-24695330F32F}">
      <dgm:prSet/>
      <dgm:spPr/>
      <dgm:t>
        <a:bodyPr/>
        <a:lstStyle/>
        <a:p>
          <a:endParaRPr lang="ru-RU"/>
        </a:p>
      </dgm:t>
    </dgm:pt>
    <dgm:pt modelId="{B6512F44-C567-4EE4-994B-1725081EDFDF}" type="sibTrans" cxnId="{476F0B57-75E0-4297-87CC-24695330F32F}">
      <dgm:prSet/>
      <dgm:spPr/>
      <dgm:t>
        <a:bodyPr/>
        <a:lstStyle/>
        <a:p>
          <a:endParaRPr lang="ru-RU"/>
        </a:p>
      </dgm:t>
    </dgm:pt>
    <dgm:pt modelId="{2BBBF192-558B-41D8-9623-C8B70F7E1546}">
      <dgm:prSet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/>
            <a:t>Конференции и форумы</a:t>
          </a:r>
        </a:p>
      </dgm:t>
    </dgm:pt>
    <dgm:pt modelId="{74BDDEAA-8B23-48AC-BD55-AD070BDCCB69}" type="parTrans" cxnId="{E9B5610C-EF07-4810-B4B6-0D307D53DFC8}">
      <dgm:prSet/>
      <dgm:spPr/>
      <dgm:t>
        <a:bodyPr/>
        <a:lstStyle/>
        <a:p>
          <a:endParaRPr lang="ru-RU"/>
        </a:p>
      </dgm:t>
    </dgm:pt>
    <dgm:pt modelId="{3A85BDB6-2EE3-4186-A281-9F63361B3375}" type="sibTrans" cxnId="{E9B5610C-EF07-4810-B4B6-0D307D53DFC8}">
      <dgm:prSet/>
      <dgm:spPr/>
      <dgm:t>
        <a:bodyPr/>
        <a:lstStyle/>
        <a:p>
          <a:endParaRPr lang="ru-RU"/>
        </a:p>
      </dgm:t>
    </dgm:pt>
    <dgm:pt modelId="{42948B0A-F76A-4B6E-BFED-AEFF31A336DF}">
      <dgm:prSet phldrT="[Текст]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 dirty="0"/>
        </a:p>
      </dgm:t>
    </dgm:pt>
    <dgm:pt modelId="{4055B589-B13E-411E-90DE-DC6F2CBC8099}" type="parTrans" cxnId="{B245CEAA-98BE-4CAD-93F9-171A797221DC}">
      <dgm:prSet/>
      <dgm:spPr/>
      <dgm:t>
        <a:bodyPr/>
        <a:lstStyle/>
        <a:p>
          <a:endParaRPr lang="ru-RU"/>
        </a:p>
      </dgm:t>
    </dgm:pt>
    <dgm:pt modelId="{6C0E5AE4-EE55-437D-B3F5-6A3D75797B7E}" type="sibTrans" cxnId="{B245CEAA-98BE-4CAD-93F9-171A797221DC}">
      <dgm:prSet/>
      <dgm:spPr/>
      <dgm:t>
        <a:bodyPr/>
        <a:lstStyle/>
        <a:p>
          <a:endParaRPr lang="ru-RU"/>
        </a:p>
      </dgm:t>
    </dgm:pt>
    <dgm:pt modelId="{9FBE5158-4CDA-40B9-8782-DD2431616026}">
      <dgm:prSet/>
      <dgm:spPr/>
      <dgm:t>
        <a:bodyPr/>
        <a:lstStyle/>
        <a:p>
          <a:r>
            <a:rPr lang="ru-RU" smtClean="0">
              <a:solidFill>
                <a:srgbClr val="0D0D0D"/>
              </a:solidFill>
              <a:cs typeface="Times New Roman" pitchFamily="18" charset="0"/>
            </a:rPr>
            <a:t>конструкторские бюро </a:t>
          </a:r>
          <a:endParaRPr lang="ru-RU" dirty="0" smtClean="0">
            <a:solidFill>
              <a:srgbClr val="0D0D0D"/>
            </a:solidFill>
            <a:cs typeface="Times New Roman" pitchFamily="18" charset="0"/>
          </a:endParaRPr>
        </a:p>
      </dgm:t>
    </dgm:pt>
    <dgm:pt modelId="{6E1EAAF2-EE6F-4437-B8E3-358BD825C0D2}" type="parTrans" cxnId="{132FA041-5B20-45D0-B5A3-270AB348B686}">
      <dgm:prSet/>
      <dgm:spPr/>
      <dgm:t>
        <a:bodyPr/>
        <a:lstStyle/>
        <a:p>
          <a:endParaRPr lang="ru-RU"/>
        </a:p>
      </dgm:t>
    </dgm:pt>
    <dgm:pt modelId="{4F1DFE4F-9823-4268-897B-085700C1BF9F}" type="sibTrans" cxnId="{132FA041-5B20-45D0-B5A3-270AB348B686}">
      <dgm:prSet/>
      <dgm:spPr/>
      <dgm:t>
        <a:bodyPr/>
        <a:lstStyle/>
        <a:p>
          <a:endParaRPr lang="ru-RU"/>
        </a:p>
      </dgm:t>
    </dgm:pt>
    <dgm:pt modelId="{0EB2F0C8-7396-4BD2-AE41-660FBA0839C4}">
      <dgm:prSet/>
      <dgm:spPr/>
      <dgm:t>
        <a:bodyPr/>
        <a:lstStyle/>
        <a:p>
          <a:r>
            <a:rPr lang="ru-RU" smtClean="0">
              <a:solidFill>
                <a:srgbClr val="0D0D0D"/>
              </a:solidFill>
              <a:cs typeface="Times New Roman" pitchFamily="18" charset="0"/>
            </a:rPr>
            <a:t>учебно-опытные хозяйства </a:t>
          </a:r>
          <a:endParaRPr lang="ru-RU" dirty="0" smtClean="0">
            <a:solidFill>
              <a:srgbClr val="0D0D0D"/>
            </a:solidFill>
            <a:cs typeface="Times New Roman" pitchFamily="18" charset="0"/>
          </a:endParaRPr>
        </a:p>
      </dgm:t>
    </dgm:pt>
    <dgm:pt modelId="{B3A19ED1-3E6D-4767-939E-F39C1E569A5D}" type="parTrans" cxnId="{F9FD4932-AE73-4ABC-B963-DEB5F7CA346E}">
      <dgm:prSet/>
      <dgm:spPr/>
      <dgm:t>
        <a:bodyPr/>
        <a:lstStyle/>
        <a:p>
          <a:endParaRPr lang="ru-RU"/>
        </a:p>
      </dgm:t>
    </dgm:pt>
    <dgm:pt modelId="{B6D6C81E-6B2A-4A3B-A6B3-C4F8B688CCCC}" type="sibTrans" cxnId="{F9FD4932-AE73-4ABC-B963-DEB5F7CA346E}">
      <dgm:prSet/>
      <dgm:spPr/>
      <dgm:t>
        <a:bodyPr/>
        <a:lstStyle/>
        <a:p>
          <a:endParaRPr lang="ru-RU"/>
        </a:p>
      </dgm:t>
    </dgm:pt>
    <dgm:pt modelId="{138D1F52-1533-4063-9295-30B7AB8CC9E6}">
      <dgm:prSet/>
      <dgm:spPr/>
      <dgm:t>
        <a:bodyPr/>
        <a:lstStyle/>
        <a:p>
          <a:r>
            <a:rPr lang="ru-RU" smtClean="0">
              <a:solidFill>
                <a:srgbClr val="0D0D0D"/>
              </a:solidFill>
              <a:cs typeface="Times New Roman" pitchFamily="18" charset="0"/>
            </a:rPr>
            <a:t>опытные станции </a:t>
          </a:r>
          <a:endParaRPr lang="ru-RU" dirty="0" smtClean="0">
            <a:solidFill>
              <a:srgbClr val="0D0D0D"/>
            </a:solidFill>
            <a:cs typeface="Times New Roman" pitchFamily="18" charset="0"/>
          </a:endParaRPr>
        </a:p>
      </dgm:t>
    </dgm:pt>
    <dgm:pt modelId="{6CDF7AA3-6C31-4EB2-8CCD-197331C4CB5C}" type="parTrans" cxnId="{438CECB3-721A-4BB5-AA72-E3D4E5FEE926}">
      <dgm:prSet/>
      <dgm:spPr/>
      <dgm:t>
        <a:bodyPr/>
        <a:lstStyle/>
        <a:p>
          <a:endParaRPr lang="ru-RU"/>
        </a:p>
      </dgm:t>
    </dgm:pt>
    <dgm:pt modelId="{5183C522-9350-4430-9455-D0DE7717C569}" type="sibTrans" cxnId="{438CECB3-721A-4BB5-AA72-E3D4E5FEE926}">
      <dgm:prSet/>
      <dgm:spPr/>
      <dgm:t>
        <a:bodyPr/>
        <a:lstStyle/>
        <a:p>
          <a:endParaRPr lang="ru-RU"/>
        </a:p>
      </dgm:t>
    </dgm:pt>
    <dgm:pt modelId="{EEBE71CB-D20E-4EBC-A9E0-EBCBB1E376EE}">
      <dgm:prSet/>
      <dgm:spPr/>
      <dgm:t>
        <a:bodyPr/>
        <a:lstStyle/>
        <a:p>
          <a:r>
            <a:rPr lang="ru-RU" dirty="0" smtClean="0">
              <a:solidFill>
                <a:srgbClr val="0D0D0D"/>
              </a:solidFill>
              <a:cs typeface="Times New Roman" pitchFamily="18" charset="0"/>
            </a:rPr>
            <a:t>учебно-методические объединения</a:t>
          </a:r>
        </a:p>
      </dgm:t>
    </dgm:pt>
    <dgm:pt modelId="{F898AAF6-BC55-4C73-A875-9568836E9DD1}" type="parTrans" cxnId="{B8FCD309-F3F2-4F75-A0CB-EAA6666BC7D1}">
      <dgm:prSet/>
      <dgm:spPr/>
      <dgm:t>
        <a:bodyPr/>
        <a:lstStyle/>
        <a:p>
          <a:endParaRPr lang="ru-RU"/>
        </a:p>
      </dgm:t>
    </dgm:pt>
    <dgm:pt modelId="{03C4D685-3801-402E-A2B7-18D0660AE1A8}" type="sibTrans" cxnId="{B8FCD309-F3F2-4F75-A0CB-EAA6666BC7D1}">
      <dgm:prSet/>
      <dgm:spPr/>
      <dgm:t>
        <a:bodyPr/>
        <a:lstStyle/>
        <a:p>
          <a:endParaRPr lang="ru-RU"/>
        </a:p>
      </dgm:t>
    </dgm:pt>
    <dgm:pt modelId="{3DE8D6CF-161C-4B43-AB0B-18C625B01674}">
      <dgm:prSet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  <a:cs typeface="Times New Roman" pitchFamily="18" charset="0"/>
            </a:rPr>
            <a:t>инновационные площадки (ФИП и РИП)</a:t>
          </a:r>
          <a:endParaRPr lang="ru-RU" dirty="0"/>
        </a:p>
      </dgm:t>
    </dgm:pt>
    <dgm:pt modelId="{1696B9A5-649D-4A3F-964C-F92E4386A0C4}" type="parTrans" cxnId="{7EA6ABEC-2DBD-486D-A497-362654B442C7}">
      <dgm:prSet/>
      <dgm:spPr/>
      <dgm:t>
        <a:bodyPr/>
        <a:lstStyle/>
        <a:p>
          <a:endParaRPr lang="ru-RU"/>
        </a:p>
      </dgm:t>
    </dgm:pt>
    <dgm:pt modelId="{9FA77F56-BDDE-4F22-99D1-0C8262F74BC2}" type="sibTrans" cxnId="{7EA6ABEC-2DBD-486D-A497-362654B442C7}">
      <dgm:prSet/>
      <dgm:spPr/>
      <dgm:t>
        <a:bodyPr/>
        <a:lstStyle/>
        <a:p>
          <a:endParaRPr lang="ru-RU"/>
        </a:p>
      </dgm:t>
    </dgm:pt>
    <dgm:pt modelId="{D084A9C3-1D88-4AFD-9848-8767A1AF00BD}">
      <dgm:prSet/>
      <dgm:spPr/>
      <dgm:t>
        <a:bodyPr/>
        <a:lstStyle/>
        <a:p>
          <a:r>
            <a:rPr lang="ru-RU" dirty="0" smtClean="0">
              <a:solidFill>
                <a:srgbClr val="0D0D0D"/>
              </a:solidFill>
              <a:cs typeface="Times New Roman" pitchFamily="18" charset="0"/>
            </a:rPr>
            <a:t>инкубаторы</a:t>
          </a:r>
        </a:p>
      </dgm:t>
    </dgm:pt>
    <dgm:pt modelId="{B72BAB5C-516B-42B8-9292-BD8DF693F938}" type="parTrans" cxnId="{754E543C-3C44-4866-B4E1-A012E7F1D656}">
      <dgm:prSet/>
      <dgm:spPr/>
    </dgm:pt>
    <dgm:pt modelId="{C1D7EFBE-65B2-4B17-996E-12F0DE631C34}" type="sibTrans" cxnId="{754E543C-3C44-4866-B4E1-A012E7F1D656}">
      <dgm:prSet/>
      <dgm:spPr/>
    </dgm:pt>
    <dgm:pt modelId="{44CDD331-BCD9-4B72-971A-309D4D9C77BC}">
      <dgm:prSet phldrT="[Текст]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/>
            <a:t>Базы данных и знаний</a:t>
          </a:r>
          <a:endParaRPr lang="ru-RU" dirty="0"/>
        </a:p>
      </dgm:t>
    </dgm:pt>
    <dgm:pt modelId="{02879E47-108F-468E-9874-EDF34FF6EB86}" type="parTrans" cxnId="{99D04799-8B47-4AE3-9678-54FD6F8144B0}">
      <dgm:prSet/>
      <dgm:spPr/>
    </dgm:pt>
    <dgm:pt modelId="{5101BE6F-A876-4C71-BF99-DBF2C7C9BCC9}" type="sibTrans" cxnId="{99D04799-8B47-4AE3-9678-54FD6F8144B0}">
      <dgm:prSet/>
      <dgm:spPr/>
    </dgm:pt>
    <dgm:pt modelId="{913185DE-EDA8-42EC-897C-E0830C888970}">
      <dgm:prSet phldrT="[Текст]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/>
            <a:t>Гранты</a:t>
          </a:r>
          <a:endParaRPr lang="ru-RU" dirty="0"/>
        </a:p>
      </dgm:t>
    </dgm:pt>
    <dgm:pt modelId="{08BF5C06-EEDF-4F39-A480-3005CC1E859F}" type="parTrans" cxnId="{0583D742-4604-4FE9-A9B9-DCEBCF89C59B}">
      <dgm:prSet/>
      <dgm:spPr/>
    </dgm:pt>
    <dgm:pt modelId="{363CB0B3-6347-4C39-928C-5ECF535702A7}" type="sibTrans" cxnId="{0583D742-4604-4FE9-A9B9-DCEBCF89C59B}">
      <dgm:prSet/>
      <dgm:spPr/>
    </dgm:pt>
    <dgm:pt modelId="{194F88BF-8772-469C-A434-7BEDD52AC7FE}">
      <dgm:prSet phldrT="[Текст]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/>
            <a:t>Сетевое взаимодействие</a:t>
          </a:r>
          <a:endParaRPr lang="ru-RU" dirty="0"/>
        </a:p>
      </dgm:t>
    </dgm:pt>
    <dgm:pt modelId="{75D14A3B-1428-47E3-AD13-7653CC49D2C5}" type="parTrans" cxnId="{B0C532A2-2E73-49FB-96A1-C82D45D70C6B}">
      <dgm:prSet/>
      <dgm:spPr/>
    </dgm:pt>
    <dgm:pt modelId="{788A8102-ADE2-401F-9FFA-0CCDE8154554}" type="sibTrans" cxnId="{B0C532A2-2E73-49FB-96A1-C82D45D70C6B}">
      <dgm:prSet/>
      <dgm:spPr/>
    </dgm:pt>
    <dgm:pt modelId="{02B30D10-14D6-4BDA-BCCE-DD525A84BD1B}">
      <dgm:prSet phldrT="[Текст]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/>
            <a:t>Инкубаторы</a:t>
          </a:r>
          <a:endParaRPr lang="ru-RU" dirty="0"/>
        </a:p>
      </dgm:t>
    </dgm:pt>
    <dgm:pt modelId="{F1F1A44E-F28A-4752-B413-5973EC9A9E3B}" type="parTrans" cxnId="{9B0E1A2A-6FB1-4EBD-85EF-76625779FDB8}">
      <dgm:prSet/>
      <dgm:spPr/>
    </dgm:pt>
    <dgm:pt modelId="{8A306DB8-2C09-4496-80EE-AEEF78F5439F}" type="sibTrans" cxnId="{9B0E1A2A-6FB1-4EBD-85EF-76625779FDB8}">
      <dgm:prSet/>
      <dgm:spPr/>
    </dgm:pt>
    <dgm:pt modelId="{2562097A-0641-43E2-B202-D90BA01F9287}">
      <dgm:prSet phldrT="[Текст]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/>
            <a:t>Выставки</a:t>
          </a:r>
          <a:endParaRPr lang="ru-RU" dirty="0"/>
        </a:p>
      </dgm:t>
    </dgm:pt>
    <dgm:pt modelId="{C924AF5C-B439-4FBE-B83C-7C5B25F92592}" type="parTrans" cxnId="{8402D796-DD33-4AF3-B5F9-D6143D8D458A}">
      <dgm:prSet/>
      <dgm:spPr/>
    </dgm:pt>
    <dgm:pt modelId="{79E4456F-6A7C-4C7E-8DC1-913EA41D86E9}" type="sibTrans" cxnId="{8402D796-DD33-4AF3-B5F9-D6143D8D458A}">
      <dgm:prSet/>
      <dgm:spPr/>
    </dgm:pt>
    <dgm:pt modelId="{79EFFBDB-43A2-43DC-A4F8-B850F73C6A59}" type="pres">
      <dgm:prSet presAssocID="{06D1335A-33EC-46D7-874A-0ACD1F464D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16CA13-D171-4D3A-8C2A-991C5743D2FD}" type="pres">
      <dgm:prSet presAssocID="{4383C4E8-0BFE-444E-A9F5-38EE3906E0D0}" presName="composite" presStyleCnt="0"/>
      <dgm:spPr/>
    </dgm:pt>
    <dgm:pt modelId="{F583A5CA-FD6A-4405-89E4-442AB1FCAF8C}" type="pres">
      <dgm:prSet presAssocID="{4383C4E8-0BFE-444E-A9F5-38EE3906E0D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432D9A-313E-497B-9F89-81240A0BF088}" type="pres">
      <dgm:prSet presAssocID="{4383C4E8-0BFE-444E-A9F5-38EE3906E0D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D4A76F-5E39-475A-92AC-2B75D9E33ABB}" type="pres">
      <dgm:prSet presAssocID="{91519D72-ECE4-44C1-B6B2-CE519256ABAD}" presName="space" presStyleCnt="0"/>
      <dgm:spPr/>
    </dgm:pt>
    <dgm:pt modelId="{CF4A68A9-038F-43A9-91B5-777053EFD6F0}" type="pres">
      <dgm:prSet presAssocID="{69CB7E13-A0B6-40A9-B76D-DA018409729B}" presName="composite" presStyleCnt="0"/>
      <dgm:spPr/>
    </dgm:pt>
    <dgm:pt modelId="{0F9C224B-70CD-4C69-B7B5-2B3EE3A5EB4A}" type="pres">
      <dgm:prSet presAssocID="{69CB7E13-A0B6-40A9-B76D-DA018409729B}" presName="parTx" presStyleLbl="alignNode1" presStyleIdx="1" presStyleCnt="2" custLinFactNeighborX="524" custLinFactNeighborY="-41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2B22B7-A37E-47DB-BA91-D0692FD3AFE6}" type="pres">
      <dgm:prSet presAssocID="{69CB7E13-A0B6-40A9-B76D-DA018409729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DE2CAF-4105-4244-8FA2-CBCE98EA8D6F}" type="presOf" srcId="{2BBBF192-558B-41D8-9623-C8B70F7E1546}" destId="{252B22B7-A37E-47DB-BA91-D0692FD3AFE6}" srcOrd="0" destOrd="5" presId="urn:microsoft.com/office/officeart/2005/8/layout/hList1"/>
    <dgm:cxn modelId="{98F25CB2-F22A-4C5F-AE78-186482740439}" srcId="{4383C4E8-0BFE-444E-A9F5-38EE3906E0D0}" destId="{D22C3C2F-9A82-4F4E-B054-EC2C48F8FB55}" srcOrd="0" destOrd="0" parTransId="{44880FF4-7F62-4904-9923-464B2A765A53}" sibTransId="{595B6367-E76D-4AE4-975B-BE60EFFA56B4}"/>
    <dgm:cxn modelId="{6A187993-0B52-4AC3-BCE6-657AB5558B34}" type="presOf" srcId="{0EB2F0C8-7396-4BD2-AE41-660FBA0839C4}" destId="{E6432D9A-313E-497B-9F89-81240A0BF088}" srcOrd="0" destOrd="2" presId="urn:microsoft.com/office/officeart/2005/8/layout/hList1"/>
    <dgm:cxn modelId="{0583D742-4604-4FE9-A9B9-DCEBCF89C59B}" srcId="{69CB7E13-A0B6-40A9-B76D-DA018409729B}" destId="{913185DE-EDA8-42EC-897C-E0830C888970}" srcOrd="8" destOrd="0" parTransId="{08BF5C06-EEDF-4F39-A480-3005CC1E859F}" sibTransId="{363CB0B3-6347-4C39-928C-5ECF535702A7}"/>
    <dgm:cxn modelId="{B245CEAA-98BE-4CAD-93F9-171A797221DC}" srcId="{69CB7E13-A0B6-40A9-B76D-DA018409729B}" destId="{42948B0A-F76A-4B6E-BFED-AEFF31A336DF}" srcOrd="9" destOrd="0" parTransId="{4055B589-B13E-411E-90DE-DC6F2CBC8099}" sibTransId="{6C0E5AE4-EE55-437D-B3F5-6A3D75797B7E}"/>
    <dgm:cxn modelId="{40B265B9-F86C-4294-AAED-93FCB9FE9528}" type="presOf" srcId="{4383C4E8-0BFE-444E-A9F5-38EE3906E0D0}" destId="{F583A5CA-FD6A-4405-89E4-442AB1FCAF8C}" srcOrd="0" destOrd="0" presId="urn:microsoft.com/office/officeart/2005/8/layout/hList1"/>
    <dgm:cxn modelId="{7EA6ABEC-2DBD-486D-A497-362654B442C7}" srcId="{4383C4E8-0BFE-444E-A9F5-38EE3906E0D0}" destId="{3DE8D6CF-161C-4B43-AB0B-18C625B01674}" srcOrd="6" destOrd="0" parTransId="{1696B9A5-649D-4A3F-964C-F92E4386A0C4}" sibTransId="{9FA77F56-BDDE-4F22-99D1-0C8262F74BC2}"/>
    <dgm:cxn modelId="{1A04591C-0111-472A-97F9-6AF838E8FD9A}" type="presOf" srcId="{D084A9C3-1D88-4AFD-9848-8767A1AF00BD}" destId="{E6432D9A-313E-497B-9F89-81240A0BF088}" srcOrd="0" destOrd="5" presId="urn:microsoft.com/office/officeart/2005/8/layout/hList1"/>
    <dgm:cxn modelId="{36D16FD6-1135-4A5D-A7BB-1780A46DF1E8}" srcId="{06D1335A-33EC-46D7-874A-0ACD1F464DFA}" destId="{69CB7E13-A0B6-40A9-B76D-DA018409729B}" srcOrd="1" destOrd="0" parTransId="{9FAFD66A-C2E5-42F1-A134-D556DA6828CF}" sibTransId="{DC036C86-F963-4891-BB97-115676B3822C}"/>
    <dgm:cxn modelId="{132FA041-5B20-45D0-B5A3-270AB348B686}" srcId="{4383C4E8-0BFE-444E-A9F5-38EE3906E0D0}" destId="{9FBE5158-4CDA-40B9-8782-DD2431616026}" srcOrd="1" destOrd="0" parTransId="{6E1EAAF2-EE6F-4437-B8E3-358BD825C0D2}" sibTransId="{4F1DFE4F-9823-4268-897B-085700C1BF9F}"/>
    <dgm:cxn modelId="{BE3297C7-25AD-4301-8465-A17A8208FC5D}" type="presOf" srcId="{D22C3C2F-9A82-4F4E-B054-EC2C48F8FB55}" destId="{E6432D9A-313E-497B-9F89-81240A0BF088}" srcOrd="0" destOrd="0" presId="urn:microsoft.com/office/officeart/2005/8/layout/hList1"/>
    <dgm:cxn modelId="{B3C1FE94-2A9C-4A49-945E-1A8C24630F41}" type="presOf" srcId="{44CDD331-BCD9-4B72-971A-309D4D9C77BC}" destId="{252B22B7-A37E-47DB-BA91-D0692FD3AFE6}" srcOrd="0" destOrd="7" presId="urn:microsoft.com/office/officeart/2005/8/layout/hList1"/>
    <dgm:cxn modelId="{E246BC70-45CE-4A68-9080-5352687BA640}" type="presOf" srcId="{EEBE71CB-D20E-4EBC-A9E0-EBCBB1E376EE}" destId="{E6432D9A-313E-497B-9F89-81240A0BF088}" srcOrd="0" destOrd="4" presId="urn:microsoft.com/office/officeart/2005/8/layout/hList1"/>
    <dgm:cxn modelId="{D01C97A9-1DE6-405E-95F3-B92AEC208D55}" type="presOf" srcId="{3DE8D6CF-161C-4B43-AB0B-18C625B01674}" destId="{E6432D9A-313E-497B-9F89-81240A0BF088}" srcOrd="0" destOrd="6" presId="urn:microsoft.com/office/officeart/2005/8/layout/hList1"/>
    <dgm:cxn modelId="{8402D796-DD33-4AF3-B5F9-D6143D8D458A}" srcId="{69CB7E13-A0B6-40A9-B76D-DA018409729B}" destId="{2562097A-0641-43E2-B202-D90BA01F9287}" srcOrd="3" destOrd="0" parTransId="{C924AF5C-B439-4FBE-B83C-7C5B25F92592}" sibTransId="{79E4456F-6A7C-4C7E-8DC1-913EA41D86E9}"/>
    <dgm:cxn modelId="{B8FCD309-F3F2-4F75-A0CB-EAA6666BC7D1}" srcId="{4383C4E8-0BFE-444E-A9F5-38EE3906E0D0}" destId="{EEBE71CB-D20E-4EBC-A9E0-EBCBB1E376EE}" srcOrd="4" destOrd="0" parTransId="{F898AAF6-BC55-4C73-A875-9568836E9DD1}" sibTransId="{03C4D685-3801-402E-A2B7-18D0660AE1A8}"/>
    <dgm:cxn modelId="{1BE63578-8C6C-4DD5-A558-8A6ABB542073}" srcId="{69CB7E13-A0B6-40A9-B76D-DA018409729B}" destId="{EC06E443-F26D-47E4-B715-F508D240AD1A}" srcOrd="0" destOrd="0" parTransId="{084946EF-176F-43DF-AE6D-CEC10D4F8A9D}" sibTransId="{51705008-8635-4A47-873C-3CC216BEA953}"/>
    <dgm:cxn modelId="{9B0E1A2A-6FB1-4EBD-85EF-76625779FDB8}" srcId="{69CB7E13-A0B6-40A9-B76D-DA018409729B}" destId="{02B30D10-14D6-4BDA-BCCE-DD525A84BD1B}" srcOrd="2" destOrd="0" parTransId="{F1F1A44E-F28A-4752-B413-5973EC9A9E3B}" sibTransId="{8A306DB8-2C09-4496-80EE-AEEF78F5439F}"/>
    <dgm:cxn modelId="{35F36A5C-F1E4-4BB9-AD97-3CAB39D00400}" type="presOf" srcId="{02B30D10-14D6-4BDA-BCCE-DD525A84BD1B}" destId="{252B22B7-A37E-47DB-BA91-D0692FD3AFE6}" srcOrd="0" destOrd="2" presId="urn:microsoft.com/office/officeart/2005/8/layout/hList1"/>
    <dgm:cxn modelId="{E9B5610C-EF07-4810-B4B6-0D307D53DFC8}" srcId="{69CB7E13-A0B6-40A9-B76D-DA018409729B}" destId="{2BBBF192-558B-41D8-9623-C8B70F7E1546}" srcOrd="5" destOrd="0" parTransId="{74BDDEAA-8B23-48AC-BD55-AD070BDCCB69}" sibTransId="{3A85BDB6-2EE3-4186-A281-9F63361B3375}"/>
    <dgm:cxn modelId="{5E05437C-8A17-48EA-B6CA-0A3A085CA987}" type="presOf" srcId="{913185DE-EDA8-42EC-897C-E0830C888970}" destId="{252B22B7-A37E-47DB-BA91-D0692FD3AFE6}" srcOrd="0" destOrd="8" presId="urn:microsoft.com/office/officeart/2005/8/layout/hList1"/>
    <dgm:cxn modelId="{9B0FC7C9-DDC5-45F2-BCF9-DBE229A4CEE4}" type="presOf" srcId="{2562097A-0641-43E2-B202-D90BA01F9287}" destId="{252B22B7-A37E-47DB-BA91-D0692FD3AFE6}" srcOrd="0" destOrd="3" presId="urn:microsoft.com/office/officeart/2005/8/layout/hList1"/>
    <dgm:cxn modelId="{96633F3B-8DA2-495F-AD71-FC82ADF4B900}" srcId="{69CB7E13-A0B6-40A9-B76D-DA018409729B}" destId="{6A3259B1-E4F6-418D-A36A-26BE95303696}" srcOrd="6" destOrd="0" parTransId="{92C4C420-48CA-4AB3-8909-5023CD321056}" sibTransId="{631C89AA-E8FE-4C46-90A2-0A0B35EBC7C1}"/>
    <dgm:cxn modelId="{F9FD4932-AE73-4ABC-B963-DEB5F7CA346E}" srcId="{4383C4E8-0BFE-444E-A9F5-38EE3906E0D0}" destId="{0EB2F0C8-7396-4BD2-AE41-660FBA0839C4}" srcOrd="2" destOrd="0" parTransId="{B3A19ED1-3E6D-4767-939E-F39C1E569A5D}" sibTransId="{B6D6C81E-6B2A-4A3B-A6B3-C4F8B688CCCC}"/>
    <dgm:cxn modelId="{99D04799-8B47-4AE3-9678-54FD6F8144B0}" srcId="{69CB7E13-A0B6-40A9-B76D-DA018409729B}" destId="{44CDD331-BCD9-4B72-971A-309D4D9C77BC}" srcOrd="7" destOrd="0" parTransId="{02879E47-108F-468E-9874-EDF34FF6EB86}" sibTransId="{5101BE6F-A876-4C71-BF99-DBF2C7C9BCC9}"/>
    <dgm:cxn modelId="{55F205E2-99B1-4BC6-83E9-96E188324DED}" type="presOf" srcId="{06D1335A-33EC-46D7-874A-0ACD1F464DFA}" destId="{79EFFBDB-43A2-43DC-A4F8-B850F73C6A59}" srcOrd="0" destOrd="0" presId="urn:microsoft.com/office/officeart/2005/8/layout/hList1"/>
    <dgm:cxn modelId="{DEDF874E-17A6-4E3E-ACB4-0FDD31FC2C18}" type="presOf" srcId="{138D1F52-1533-4063-9295-30B7AB8CC9E6}" destId="{E6432D9A-313E-497B-9F89-81240A0BF088}" srcOrd="0" destOrd="3" presId="urn:microsoft.com/office/officeart/2005/8/layout/hList1"/>
    <dgm:cxn modelId="{B0C532A2-2E73-49FB-96A1-C82D45D70C6B}" srcId="{69CB7E13-A0B6-40A9-B76D-DA018409729B}" destId="{194F88BF-8772-469C-A434-7BEDD52AC7FE}" srcOrd="1" destOrd="0" parTransId="{75D14A3B-1428-47E3-AD13-7653CC49D2C5}" sibTransId="{788A8102-ADE2-401F-9FFA-0CCDE8154554}"/>
    <dgm:cxn modelId="{754E543C-3C44-4866-B4E1-A012E7F1D656}" srcId="{4383C4E8-0BFE-444E-A9F5-38EE3906E0D0}" destId="{D084A9C3-1D88-4AFD-9848-8767A1AF00BD}" srcOrd="5" destOrd="0" parTransId="{B72BAB5C-516B-42B8-9292-BD8DF693F938}" sibTransId="{C1D7EFBE-65B2-4B17-996E-12F0DE631C34}"/>
    <dgm:cxn modelId="{FAC0C8AD-DFCF-4B35-820B-88BF46ED6F32}" type="presOf" srcId="{194F88BF-8772-469C-A434-7BEDD52AC7FE}" destId="{252B22B7-A37E-47DB-BA91-D0692FD3AFE6}" srcOrd="0" destOrd="1" presId="urn:microsoft.com/office/officeart/2005/8/layout/hList1"/>
    <dgm:cxn modelId="{D3283B17-1C0C-4AFB-8B16-88E8A8CD481C}" type="presOf" srcId="{9FBE5158-4CDA-40B9-8782-DD2431616026}" destId="{E6432D9A-313E-497B-9F89-81240A0BF088}" srcOrd="0" destOrd="1" presId="urn:microsoft.com/office/officeart/2005/8/layout/hList1"/>
    <dgm:cxn modelId="{68A993D1-A4F0-4488-ADBD-FDCDE068FEC8}" type="presOf" srcId="{6A3259B1-E4F6-418D-A36A-26BE95303696}" destId="{252B22B7-A37E-47DB-BA91-D0692FD3AFE6}" srcOrd="0" destOrd="6" presId="urn:microsoft.com/office/officeart/2005/8/layout/hList1"/>
    <dgm:cxn modelId="{35D9AC71-1CC1-4D1D-9F15-625E9E64A33C}" type="presOf" srcId="{1AE21C59-163C-49F3-B919-26D14E8A6BE0}" destId="{252B22B7-A37E-47DB-BA91-D0692FD3AFE6}" srcOrd="0" destOrd="4" presId="urn:microsoft.com/office/officeart/2005/8/layout/hList1"/>
    <dgm:cxn modelId="{476F0B57-75E0-4297-87CC-24695330F32F}" srcId="{69CB7E13-A0B6-40A9-B76D-DA018409729B}" destId="{1AE21C59-163C-49F3-B919-26D14E8A6BE0}" srcOrd="4" destOrd="0" parTransId="{AFAC116F-9639-49CA-A51E-56BF5E4F5DA0}" sibTransId="{B6512F44-C567-4EE4-994B-1725081EDFDF}"/>
    <dgm:cxn modelId="{FC8A4F3B-10AB-4D2D-B1C6-B24754761FF5}" type="presOf" srcId="{EC06E443-F26D-47E4-B715-F508D240AD1A}" destId="{252B22B7-A37E-47DB-BA91-D0692FD3AFE6}" srcOrd="0" destOrd="0" presId="urn:microsoft.com/office/officeart/2005/8/layout/hList1"/>
    <dgm:cxn modelId="{0AE43635-DF62-43DB-8BD1-25D2D7560010}" type="presOf" srcId="{69CB7E13-A0B6-40A9-B76D-DA018409729B}" destId="{0F9C224B-70CD-4C69-B7B5-2B3EE3A5EB4A}" srcOrd="0" destOrd="0" presId="urn:microsoft.com/office/officeart/2005/8/layout/hList1"/>
    <dgm:cxn modelId="{438CECB3-721A-4BB5-AA72-E3D4E5FEE926}" srcId="{4383C4E8-0BFE-444E-A9F5-38EE3906E0D0}" destId="{138D1F52-1533-4063-9295-30B7AB8CC9E6}" srcOrd="3" destOrd="0" parTransId="{6CDF7AA3-6C31-4EB2-8CCD-197331C4CB5C}" sibTransId="{5183C522-9350-4430-9455-D0DE7717C569}"/>
    <dgm:cxn modelId="{79F93A50-AC96-4BE3-B9AC-2BD66082A451}" type="presOf" srcId="{42948B0A-F76A-4B6E-BFED-AEFF31A336DF}" destId="{252B22B7-A37E-47DB-BA91-D0692FD3AFE6}" srcOrd="0" destOrd="9" presId="urn:microsoft.com/office/officeart/2005/8/layout/hList1"/>
    <dgm:cxn modelId="{047D579C-B66F-41ED-981B-80A896EE9505}" srcId="{06D1335A-33EC-46D7-874A-0ACD1F464DFA}" destId="{4383C4E8-0BFE-444E-A9F5-38EE3906E0D0}" srcOrd="0" destOrd="0" parTransId="{DB2677E5-AD8D-464B-B6D0-268896389AA7}" sibTransId="{91519D72-ECE4-44C1-B6B2-CE519256ABAD}"/>
    <dgm:cxn modelId="{07E8DAAD-35B7-4283-8BCB-14BF988EDD7E}" type="presParOf" srcId="{79EFFBDB-43A2-43DC-A4F8-B850F73C6A59}" destId="{BC16CA13-D171-4D3A-8C2A-991C5743D2FD}" srcOrd="0" destOrd="0" presId="urn:microsoft.com/office/officeart/2005/8/layout/hList1"/>
    <dgm:cxn modelId="{9C2CF66C-11F6-4587-B9A1-EB08F1CFACF9}" type="presParOf" srcId="{BC16CA13-D171-4D3A-8C2A-991C5743D2FD}" destId="{F583A5CA-FD6A-4405-89E4-442AB1FCAF8C}" srcOrd="0" destOrd="0" presId="urn:microsoft.com/office/officeart/2005/8/layout/hList1"/>
    <dgm:cxn modelId="{FA289E08-3718-481A-A6D0-1F0EC2FA2560}" type="presParOf" srcId="{BC16CA13-D171-4D3A-8C2A-991C5743D2FD}" destId="{E6432D9A-313E-497B-9F89-81240A0BF088}" srcOrd="1" destOrd="0" presId="urn:microsoft.com/office/officeart/2005/8/layout/hList1"/>
    <dgm:cxn modelId="{33BB7DEA-F403-4569-AFCB-DAD90B7DDEA8}" type="presParOf" srcId="{79EFFBDB-43A2-43DC-A4F8-B850F73C6A59}" destId="{51D4A76F-5E39-475A-92AC-2B75D9E33ABB}" srcOrd="1" destOrd="0" presId="urn:microsoft.com/office/officeart/2005/8/layout/hList1"/>
    <dgm:cxn modelId="{FB1BB9F1-A000-431C-BCEE-687AF08BA0C1}" type="presParOf" srcId="{79EFFBDB-43A2-43DC-A4F8-B850F73C6A59}" destId="{CF4A68A9-038F-43A9-91B5-777053EFD6F0}" srcOrd="2" destOrd="0" presId="urn:microsoft.com/office/officeart/2005/8/layout/hList1"/>
    <dgm:cxn modelId="{825E11DB-5733-493C-9B93-43CF1EB60339}" type="presParOf" srcId="{CF4A68A9-038F-43A9-91B5-777053EFD6F0}" destId="{0F9C224B-70CD-4C69-B7B5-2B3EE3A5EB4A}" srcOrd="0" destOrd="0" presId="urn:microsoft.com/office/officeart/2005/8/layout/hList1"/>
    <dgm:cxn modelId="{71E02B6A-FBE7-4660-A6B8-C86759780F7C}" type="presParOf" srcId="{CF4A68A9-038F-43A9-91B5-777053EFD6F0}" destId="{252B22B7-A37E-47DB-BA91-D0692FD3AFE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83A5CA-FD6A-4405-89E4-442AB1FCAF8C}">
      <dsp:nvSpPr>
        <dsp:cNvPr id="0" name=""/>
        <dsp:cNvSpPr/>
      </dsp:nvSpPr>
      <dsp:spPr>
        <a:xfrm>
          <a:off x="35" y="148860"/>
          <a:ext cx="3371573" cy="972959"/>
        </a:xfrm>
        <a:prstGeom prst="rect">
          <a:avLst/>
        </a:prstGeom>
        <a:solidFill>
          <a:schemeClr val="bg1">
            <a:lumMod val="95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accent6"/>
              </a:solidFill>
            </a:rPr>
            <a:t>Инновационная инфраструктура</a:t>
          </a:r>
        </a:p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35" y="148860"/>
        <a:ext cx="3371573" cy="972959"/>
      </dsp:txXfrm>
    </dsp:sp>
    <dsp:sp modelId="{E6432D9A-313E-497B-9F89-81240A0BF088}">
      <dsp:nvSpPr>
        <dsp:cNvPr id="0" name=""/>
        <dsp:cNvSpPr/>
      </dsp:nvSpPr>
      <dsp:spPr>
        <a:xfrm>
          <a:off x="35" y="1121820"/>
          <a:ext cx="3371573" cy="357913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>
              <a:solidFill>
                <a:srgbClr val="0D0D0D"/>
              </a:solidFill>
              <a:cs typeface="Times New Roman" pitchFamily="18" charset="0"/>
            </a:rPr>
            <a:t>научно-исследовательские  и проектные организации 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>
              <a:solidFill>
                <a:srgbClr val="0D0D0D"/>
              </a:solidFill>
              <a:cs typeface="Times New Roman" pitchFamily="18" charset="0"/>
            </a:rPr>
            <a:t>конструкторские бюро </a:t>
          </a:r>
          <a:endParaRPr lang="ru-RU" sz="1900" kern="1200" dirty="0" smtClean="0">
            <a:solidFill>
              <a:srgbClr val="0D0D0D"/>
            </a:solidFill>
            <a:cs typeface="Times New Roman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>
              <a:solidFill>
                <a:srgbClr val="0D0D0D"/>
              </a:solidFill>
              <a:cs typeface="Times New Roman" pitchFamily="18" charset="0"/>
            </a:rPr>
            <a:t>учебно-опытные хозяйства </a:t>
          </a:r>
          <a:endParaRPr lang="ru-RU" sz="1900" kern="1200" dirty="0" smtClean="0">
            <a:solidFill>
              <a:srgbClr val="0D0D0D"/>
            </a:solidFill>
            <a:cs typeface="Times New Roman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>
              <a:solidFill>
                <a:srgbClr val="0D0D0D"/>
              </a:solidFill>
              <a:cs typeface="Times New Roman" pitchFamily="18" charset="0"/>
            </a:rPr>
            <a:t>опытные станции </a:t>
          </a:r>
          <a:endParaRPr lang="ru-RU" sz="1900" kern="1200" dirty="0" smtClean="0">
            <a:solidFill>
              <a:srgbClr val="0D0D0D"/>
            </a:solidFill>
            <a:cs typeface="Times New Roman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>
              <a:solidFill>
                <a:srgbClr val="0D0D0D"/>
              </a:solidFill>
              <a:cs typeface="Times New Roman" pitchFamily="18" charset="0"/>
            </a:rPr>
            <a:t>учебно-методические объединения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>
              <a:solidFill>
                <a:srgbClr val="0D0D0D"/>
              </a:solidFill>
              <a:cs typeface="Times New Roman" pitchFamily="18" charset="0"/>
            </a:rPr>
            <a:t>инкубаторы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smtClean="0">
              <a:solidFill>
                <a:srgbClr val="C00000"/>
              </a:solidFill>
              <a:cs typeface="Times New Roman" pitchFamily="18" charset="0"/>
            </a:rPr>
            <a:t>инновационные площадки (ФИП и РИП)</a:t>
          </a:r>
          <a:endParaRPr lang="ru-RU" sz="1900" kern="1200" dirty="0"/>
        </a:p>
      </dsp:txBody>
      <dsp:txXfrm>
        <a:off x="35" y="1121820"/>
        <a:ext cx="3371573" cy="3579136"/>
      </dsp:txXfrm>
    </dsp:sp>
    <dsp:sp modelId="{0F9C224B-70CD-4C69-B7B5-2B3EE3A5EB4A}">
      <dsp:nvSpPr>
        <dsp:cNvPr id="0" name=""/>
        <dsp:cNvSpPr/>
      </dsp:nvSpPr>
      <dsp:spPr>
        <a:xfrm>
          <a:off x="3843664" y="108376"/>
          <a:ext cx="3371573" cy="972959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/>
              </a:solidFill>
            </a:rPr>
            <a:t>Инструменты </a:t>
          </a:r>
          <a:r>
            <a:rPr lang="ru-RU" sz="1800" b="1" kern="1200" dirty="0" err="1" smtClean="0">
              <a:solidFill>
                <a:schemeClr val="accent6"/>
              </a:solidFill>
            </a:rPr>
            <a:t>трансфера</a:t>
          </a:r>
          <a:r>
            <a:rPr lang="ru-RU" sz="1800" b="1" kern="1200" dirty="0" smtClean="0">
              <a:solidFill>
                <a:schemeClr val="accent6"/>
              </a:solidFill>
            </a:rPr>
            <a:t> инноваций</a:t>
          </a:r>
        </a:p>
      </dsp:txBody>
      <dsp:txXfrm>
        <a:off x="3843664" y="108376"/>
        <a:ext cx="3371573" cy="972959"/>
      </dsp:txXfrm>
    </dsp:sp>
    <dsp:sp modelId="{252B22B7-A37E-47DB-BA91-D0692FD3AFE6}">
      <dsp:nvSpPr>
        <dsp:cNvPr id="0" name=""/>
        <dsp:cNvSpPr/>
      </dsp:nvSpPr>
      <dsp:spPr>
        <a:xfrm>
          <a:off x="3843629" y="1121820"/>
          <a:ext cx="3371573" cy="3579136"/>
        </a:xfrm>
        <a:prstGeom prst="rect">
          <a:avLst/>
        </a:prstGeom>
        <a:solidFill>
          <a:schemeClr val="accent3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Инновационное образование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Сетевое взаимодействие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Инкубаторы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Выставки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Конкурсы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Конференции и форумы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Стажировки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Базы данных и знаний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Гранты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 dirty="0"/>
        </a:p>
      </dsp:txBody>
      <dsp:txXfrm>
        <a:off x="3843629" y="1121820"/>
        <a:ext cx="3371573" cy="3579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НОВЫЕ ВОЗМОЖНОСТИ РАЗВИТИЯ СИСТЕМЫ ОБРАЗОВАНИЯ ПРИМОРСКОГО КРАЯ ЧЕРЕЗ УЧАСТИЕ В РЕАЛИЗАЦИИ ГОСУДАРСТВЕННЫХ ПРОГРАММ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А В. </a:t>
            </a: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Петрунько</a:t>
            </a:r>
            <a:endParaRPr lang="ru-RU" sz="2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algn="l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проректор по научной и инновационной работе ПК ИРО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Дорожная карта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3" y="1600200"/>
          <a:ext cx="8186766" cy="3043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4114800"/>
              </a:tblGrid>
              <a:tr h="65572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Содержание работ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время</a:t>
                      </a:r>
                      <a:endParaRPr lang="ru-RU" sz="2000" dirty="0"/>
                    </a:p>
                  </a:txBody>
                  <a:tcPr/>
                </a:tc>
              </a:tr>
              <a:tr h="1160132"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Сбор заявок на получение статуса РИП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10-20 октября 2015 </a:t>
                      </a:r>
                      <a:endParaRPr lang="ru-RU" sz="2000" dirty="0"/>
                    </a:p>
                  </a:txBody>
                  <a:tcPr/>
                </a:tc>
              </a:tr>
              <a:tr h="613693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Экспертиза заявок проводится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 октября -9 ноября 2015 г. </a:t>
                      </a:r>
                      <a:endParaRPr lang="ru-RU" dirty="0"/>
                    </a:p>
                  </a:txBody>
                  <a:tcPr/>
                </a:tc>
              </a:tr>
              <a:tr h="613693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Публичная презентация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ноября 2015 г.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 err="1" smtClean="0">
                <a:solidFill>
                  <a:schemeClr val="accent6"/>
                </a:solidFill>
              </a:rPr>
              <a:t>Требования</a:t>
            </a:r>
            <a:r>
              <a:rPr lang="en-AU" sz="2400" dirty="0" smtClean="0">
                <a:solidFill>
                  <a:schemeClr val="accent6"/>
                </a:solidFill>
              </a:rPr>
              <a:t> к </a:t>
            </a:r>
            <a:r>
              <a:rPr lang="en-AU" sz="2400" dirty="0" err="1" smtClean="0">
                <a:solidFill>
                  <a:schemeClr val="accent6"/>
                </a:solidFill>
              </a:rPr>
              <a:t>оформлению</a:t>
            </a:r>
            <a:r>
              <a:rPr lang="en-AU" sz="2400" dirty="0" smtClean="0">
                <a:solidFill>
                  <a:schemeClr val="accent6"/>
                </a:solidFill>
              </a:rPr>
              <a:t> </a:t>
            </a:r>
            <a:endParaRPr lang="ru-RU" sz="2400" dirty="0" smtClean="0">
              <a:solidFill>
                <a:schemeClr val="accent6"/>
              </a:solidFill>
            </a:endParaRPr>
          </a:p>
          <a:p>
            <a:r>
              <a:rPr lang="en-AU" sz="2400" dirty="0" err="1" smtClean="0">
                <a:solidFill>
                  <a:schemeClr val="accent6"/>
                </a:solidFill>
              </a:rPr>
              <a:t>Критерии</a:t>
            </a:r>
            <a:r>
              <a:rPr lang="en-AU" sz="2400" dirty="0" smtClean="0">
                <a:solidFill>
                  <a:schemeClr val="accent6"/>
                </a:solidFill>
              </a:rPr>
              <a:t> </a:t>
            </a:r>
            <a:r>
              <a:rPr lang="en-AU" sz="2400" dirty="0" err="1" smtClean="0">
                <a:solidFill>
                  <a:schemeClr val="accent6"/>
                </a:solidFill>
              </a:rPr>
              <a:t>оценки</a:t>
            </a:r>
            <a:r>
              <a:rPr lang="en-AU" sz="2400" dirty="0" smtClean="0">
                <a:solidFill>
                  <a:schemeClr val="accent6"/>
                </a:solidFill>
              </a:rPr>
              <a:t> </a:t>
            </a:r>
            <a:endParaRPr lang="ru-RU" sz="2400" dirty="0" smtClean="0">
              <a:solidFill>
                <a:schemeClr val="accent6"/>
              </a:solidFill>
            </a:endParaRPr>
          </a:p>
          <a:p>
            <a:r>
              <a:rPr lang="ru-RU" sz="2400" dirty="0" smtClean="0">
                <a:solidFill>
                  <a:schemeClr val="accent6"/>
                </a:solidFill>
              </a:rPr>
              <a:t>Адрес электронной регистрации (см. приложение к </a:t>
            </a:r>
            <a:r>
              <a:rPr lang="ru-RU" sz="2400" dirty="0" err="1" smtClean="0">
                <a:solidFill>
                  <a:schemeClr val="accent6"/>
                </a:solidFill>
              </a:rPr>
              <a:t>инф</a:t>
            </a:r>
            <a:r>
              <a:rPr lang="ru-RU" sz="2400" dirty="0" smtClean="0">
                <a:solidFill>
                  <a:schemeClr val="accent6"/>
                </a:solidFill>
              </a:rPr>
              <a:t>. письму о Форуме)</a:t>
            </a:r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Приморский форум образовательных инициатив - 2015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Цель Форума – 2015: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	Обогащение образовательной практики современными культурными формами экспериментальной и инновационной деятельности, презентация и продвижение опыта федеральных и региональных инновационных площадок как форм авторства в профессии.</a:t>
            </a:r>
          </a:p>
          <a:p>
            <a:pPr algn="just"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Девиз Форума – 2015: </a:t>
            </a:r>
          </a:p>
          <a:p>
            <a:pPr algn="just">
              <a:buNone/>
            </a:pPr>
            <a:r>
              <a:rPr lang="ru-RU" sz="2400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«От профессиональных проб к авторству в профессии!»</a:t>
            </a:r>
          </a:p>
          <a:p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Ассамблея экспериментальных и инновационных площадок Приморья </a:t>
            </a:r>
          </a:p>
          <a:p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Конкурсная программа</a:t>
            </a:r>
          </a:p>
          <a:p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Зарубежная образовательная стажировка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Время: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7 – 18 ноября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Календарь событий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429684" cy="413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3712"/>
                <a:gridCol w="259597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событие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Всероссийская научно-практическая конференция: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Естественно-научное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географическое и математическое образование в условиях реализации ФГОС в основной школе: опыт, проблемы, стратегии».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16 -17 сентября 2015 г.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Всероссийская научно-практическая конференция: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«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Духовно-нравственное развитие и воспитание детей и молодежи:  опыт, проблемы, перспективы развития»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 – 25 сентября 2015 г. 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Фестиваль СОТ:  школа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октября 2015 г.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Фестиваль СОТ:  ДОУ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октября 2015 г.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Приморский Форум образовательных инициатив - 2015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 – 18 ноября 2015 г.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716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Спасибо!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2357422" y="3429000"/>
            <a:ext cx="6572264" cy="1428760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57422" y="5143512"/>
            <a:ext cx="4572032" cy="928694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5608" t="24623" r="2834" b="16975"/>
          <a:stretch>
            <a:fillRect/>
          </a:stretch>
        </p:blipFill>
        <p:spPr>
          <a:xfrm>
            <a:off x="428596" y="357166"/>
            <a:ext cx="8229600" cy="3075823"/>
          </a:xfr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7143768" y="2214554"/>
            <a:ext cx="1571636" cy="5715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ФЦПРО</a:t>
            </a:r>
          </a:p>
          <a:p>
            <a:pPr algn="ctr"/>
            <a:r>
              <a:rPr lang="ru-RU" dirty="0" smtClean="0"/>
              <a:t>2016-20120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00298" y="3214686"/>
            <a:ext cx="63579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проект МРСО-2 </a:t>
            </a:r>
          </a:p>
          <a:p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целевая программа «Русский язык» </a:t>
            </a:r>
          </a:p>
          <a:p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программа «Патриотическое воспитание в РФ»</a:t>
            </a:r>
          </a:p>
          <a:p>
            <a:endParaRPr lang="ru-RU" b="1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500298" y="5072074"/>
            <a:ext cx="4643470" cy="118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	Планирование</a:t>
            </a:r>
          </a:p>
          <a:p>
            <a:pPr>
              <a:spcBef>
                <a:spcPct val="20000"/>
              </a:spcBef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стратегическое + бюджетное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Проектные компетенции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 t="10840"/>
          <a:stretch>
            <a:fillRect/>
          </a:stretch>
        </p:blipFill>
        <p:spPr bwMode="auto">
          <a:xfrm>
            <a:off x="571472" y="2143116"/>
            <a:ext cx="7642307" cy="2940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57752" y="1428736"/>
            <a:ext cx="3829048" cy="4525963"/>
          </a:xfrm>
        </p:spPr>
        <p:txBody>
          <a:bodyPr/>
          <a:lstStyle/>
          <a:p>
            <a:r>
              <a:rPr lang="ru-RU" sz="2400" dirty="0" err="1" smtClean="0"/>
              <a:t>Пр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714348" y="428604"/>
          <a:ext cx="7215238" cy="4849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Нормативно-правовая основа развития инновационной деятельности в системе образования Приморского края 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914400" y="2071688"/>
            <a:ext cx="8229600" cy="4525962"/>
          </a:xfrm>
        </p:spPr>
        <p:txBody>
          <a:bodyPr>
            <a:normAutofit fontScale="92500"/>
          </a:bodyPr>
          <a:lstStyle/>
          <a:p>
            <a:r>
              <a:rPr lang="ru-RU" sz="2400" dirty="0" smtClean="0"/>
              <a:t> Статья 20 ФЗ от 29.12.2012 № 273-ФЗ «Об образовании в Российской Федерации»;</a:t>
            </a:r>
          </a:p>
          <a:p>
            <a:r>
              <a:rPr lang="ru-RU" sz="2400" dirty="0" smtClean="0"/>
              <a:t>Приказ </a:t>
            </a:r>
            <a:r>
              <a:rPr lang="ru-RU" sz="2400" dirty="0" err="1" smtClean="0"/>
              <a:t>Минобрнауки</a:t>
            </a:r>
            <a:r>
              <a:rPr lang="ru-RU" sz="2400" dirty="0" smtClean="0"/>
              <a:t> РФ от 23.07.2013 № 611 «Об утверждении Порядка формирования и функционирования инновационной инфраструктуры в системе образования»;</a:t>
            </a:r>
          </a:p>
          <a:p>
            <a:r>
              <a:rPr lang="ru-RU" sz="2400" dirty="0" smtClean="0"/>
              <a:t>Статья 8 Закона Приморского края от 31.07.2013 № 243-КЗ «Об образовании в Приморском крае». </a:t>
            </a:r>
          </a:p>
          <a:p>
            <a:r>
              <a:rPr lang="ru-RU" sz="2400" dirty="0" smtClean="0"/>
              <a:t>Приказ Департамента образования и науки Приморского края от 26.06.2015 № 753-а «Об утверждении Порядка признания образовательных организаций Приморского края, осуществляющих образовательную деятельность, региональными инновационными площадками»</a:t>
            </a:r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Организационно-методическая  база деятельности РИП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Порядок признания образовательных организаций Приморского края, осуществляющих образовательную деятельность, региональными инновационными площадками (приказ Департамента образования и науки Приморского края от 26.06.2015 № 753-а)</a:t>
            </a:r>
          </a:p>
          <a:p>
            <a:pPr algn="just"/>
            <a:r>
              <a:rPr lang="ru-RU" dirty="0" smtClean="0"/>
              <a:t> Координационный совет по управлению инновационной деятельностью в системе образования Приморского края (приказ Департамента образования и науки Приморского края от 15.07.2015 №  792-а)</a:t>
            </a:r>
          </a:p>
          <a:p>
            <a:r>
              <a:rPr lang="ru-RU" dirty="0" smtClean="0"/>
              <a:t>Дорожная карта организации работы о признании образовательных организаций Приморского края, осуществляющих образовательную деятельность, региональными инновационными площадками в 2015 году (приказ Департамента образования и науки Приморского края от 26.06.2015 № 753-а)</a:t>
            </a:r>
          </a:p>
          <a:p>
            <a:pPr algn="just"/>
            <a:r>
              <a:rPr lang="ru-RU" dirty="0" smtClean="0"/>
              <a:t>Положение о  конкурсном отборе образовательных организаций на присвоение статуса региональной инновационной площадки  (Информационное письмо 1 о Приморском форуме образовательных инициатив)</a:t>
            </a:r>
          </a:p>
          <a:p>
            <a:pPr algn="just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23" y="0"/>
            <a:ext cx="9620285" cy="721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Приоритетные направления инновационной деятельности </a:t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/>
              <a:t>Разработка моделей образовательных организаций (школа – центр компетенций, школа – </a:t>
            </a:r>
            <a:r>
              <a:rPr lang="ru-RU" dirty="0" err="1" smtClean="0"/>
              <a:t>социокультурный</a:t>
            </a:r>
            <a:r>
              <a:rPr lang="ru-RU" dirty="0" smtClean="0"/>
              <a:t> центр, профильная школа);</a:t>
            </a:r>
          </a:p>
          <a:p>
            <a:pPr>
              <a:buNone/>
            </a:pPr>
            <a:r>
              <a:rPr lang="ru-RU" sz="3300" dirty="0" smtClean="0"/>
              <a:t>•	Разработка новых элементов содержания образования и систем воспитания, инновационных педагогических технологий, учебно-методических и учебно-лабораторных комплексов, форм, методов и средств обучения в образовательных организациях;</a:t>
            </a:r>
          </a:p>
          <a:p>
            <a:pPr>
              <a:buNone/>
            </a:pPr>
            <a:r>
              <a:rPr lang="ru-RU" sz="3300" dirty="0" smtClean="0"/>
              <a:t>•	Учет в образовательный программах специфики регионального содержания и ориентация на перспективные регионально-ориентированные рынки труда.</a:t>
            </a:r>
          </a:p>
          <a:p>
            <a:pPr>
              <a:buNone/>
            </a:pPr>
            <a:r>
              <a:rPr lang="ru-RU" sz="3300" dirty="0" smtClean="0"/>
              <a:t>•	Обеспечение высокого качества организации образовательного процесса на основе эффективного использования образовательных технологий </a:t>
            </a:r>
            <a:r>
              <a:rPr lang="ru-RU" sz="3300" dirty="0" err="1" smtClean="0"/>
              <a:t>деятельностного</a:t>
            </a:r>
            <a:r>
              <a:rPr lang="ru-RU" sz="3300" dirty="0" smtClean="0"/>
              <a:t> типа, в том числе дистанционных образовательных технологий или электронного обучения</a:t>
            </a:r>
          </a:p>
          <a:p>
            <a:pPr>
              <a:buNone/>
            </a:pPr>
            <a:r>
              <a:rPr lang="ru-RU" sz="3300" dirty="0" smtClean="0"/>
              <a:t>•	Создание условий для формирования и реализации индивидуальных образовательных маршрутов</a:t>
            </a:r>
          </a:p>
          <a:p>
            <a:pPr>
              <a:buNone/>
            </a:pPr>
            <a:r>
              <a:rPr lang="ru-RU" sz="3300" dirty="0" smtClean="0"/>
              <a:t>•	Создание условий для формирования позитивной социализации и гражданской идентичности;</a:t>
            </a:r>
          </a:p>
          <a:p>
            <a:pPr>
              <a:buNone/>
            </a:pPr>
            <a:r>
              <a:rPr lang="ru-RU" sz="3300" dirty="0" smtClean="0"/>
              <a:t>•	Создание условий для адресной работы с различными категориями обучающихся (одаренные дети, дети из социально неблагополучных семей, дети, попавшие в трудные жизненные ситуации, дети из семей мигрантов, дети-сироты и дети, оставшиеся без попечения родителей, дети-инвалиды и дети с ограниченными возможностями здоровья, дети с </a:t>
            </a:r>
            <a:r>
              <a:rPr lang="ru-RU" sz="3300" dirty="0" err="1" smtClean="0"/>
              <a:t>девиантным</a:t>
            </a:r>
            <a:r>
              <a:rPr lang="ru-RU" sz="3300" dirty="0" smtClean="0"/>
              <a:t> (общественно опасным поведением)</a:t>
            </a:r>
          </a:p>
          <a:p>
            <a:pPr>
              <a:buNone/>
            </a:pPr>
            <a:r>
              <a:rPr lang="ru-RU" sz="3300" dirty="0" smtClean="0"/>
              <a:t>•	Создание предметно-развивающей среды</a:t>
            </a:r>
          </a:p>
          <a:p>
            <a:pPr>
              <a:buNone/>
            </a:pPr>
            <a:r>
              <a:rPr lang="ru-RU" sz="3300" dirty="0" smtClean="0"/>
              <a:t>•	Создание условий для детского, молодежного технического и художественного творчества.</a:t>
            </a:r>
          </a:p>
          <a:p>
            <a:pPr>
              <a:buNone/>
            </a:pPr>
            <a:r>
              <a:rPr lang="ru-RU" sz="3300" dirty="0" smtClean="0"/>
              <a:t>•	Развитие системы оценки качества образования и информационной прозрачности системы образования</a:t>
            </a:r>
          </a:p>
          <a:p>
            <a:pPr>
              <a:buNone/>
            </a:pPr>
            <a:r>
              <a:rPr lang="ru-RU" sz="3300" dirty="0" smtClean="0"/>
              <a:t>•	Разработка методик подготовки, переподготовки и (или) повышения квалификации кадров, в том числе педагогических, научных и научно-педагогических работников </a:t>
            </a:r>
          </a:p>
          <a:p>
            <a:pPr>
              <a:buNone/>
            </a:pPr>
            <a:r>
              <a:rPr lang="ru-RU" sz="3300" dirty="0" smtClean="0"/>
              <a:t>•	Создание новых механизмов, форм и методов управления образованием на разных уровнях, в том числе с использованием современных технологий;</a:t>
            </a:r>
          </a:p>
          <a:p>
            <a:pPr>
              <a:buNone/>
            </a:pPr>
            <a:r>
              <a:rPr lang="ru-RU" sz="3300" dirty="0" smtClean="0"/>
              <a:t>•	Создание новых институтов общественного участия в управлении образованием и </a:t>
            </a:r>
            <a:r>
              <a:rPr lang="ru-RU" sz="3300" dirty="0" err="1" smtClean="0"/>
              <a:t>частно-государственного</a:t>
            </a:r>
            <a:r>
              <a:rPr lang="ru-RU" sz="3300" dirty="0" smtClean="0"/>
              <a:t> партнерства в образовании;</a:t>
            </a:r>
          </a:p>
          <a:p>
            <a:pPr>
              <a:buNone/>
            </a:pPr>
            <a:r>
              <a:rPr lang="ru-RU" sz="3300" dirty="0" smtClean="0"/>
              <a:t>•	Разработка новых механизмов саморегулирования деятельности образовательных организаций и работников сферы образования, а также сетевого взаимодействия в образовании; </a:t>
            </a:r>
          </a:p>
          <a:p>
            <a:pPr>
              <a:buNone/>
            </a:pPr>
            <a:r>
              <a:rPr lang="ru-RU" sz="3300" dirty="0" smtClean="0"/>
              <a:t>•	Создание условий для осуществления непрерывного образования в системе взаимодействия работодателей с учреждениями профессионального, общего и дополнительного образования.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Номинации конкурсного отбора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dirty="0" smtClean="0">
                <a:solidFill>
                  <a:schemeClr val="accent6"/>
                </a:solidFill>
              </a:rPr>
              <a:t>Развитие профессионального образования </a:t>
            </a:r>
          </a:p>
          <a:p>
            <a:pPr lvl="0"/>
            <a:r>
              <a:rPr lang="ru-RU" sz="2400" dirty="0" smtClean="0">
                <a:solidFill>
                  <a:schemeClr val="accent6"/>
                </a:solidFill>
              </a:rPr>
              <a:t>Развитие дошкольного образования</a:t>
            </a:r>
          </a:p>
          <a:p>
            <a:pPr lvl="0"/>
            <a:r>
              <a:rPr lang="ru-RU" sz="2400" dirty="0" smtClean="0">
                <a:solidFill>
                  <a:schemeClr val="accent6"/>
                </a:solidFill>
              </a:rPr>
              <a:t>Развитие общего образования</a:t>
            </a:r>
          </a:p>
          <a:p>
            <a:pPr lvl="0"/>
            <a:r>
              <a:rPr lang="ru-RU" sz="2400" dirty="0" smtClean="0">
                <a:solidFill>
                  <a:schemeClr val="accent6"/>
                </a:solidFill>
              </a:rPr>
              <a:t>Развитие дополнительного образования детей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</TotalTime>
  <Words>371</Words>
  <Application>Microsoft Office PowerPoint</Application>
  <PresentationFormat>Экран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НОВЫЕ ВОЗМОЖНОСТИ РАЗВИТИЯ СИСТЕМЫ ОБРАЗОВАНИЯ ПРИМОРСКОГО КРАЯ ЧЕРЕЗ УЧАСТИЕ В РЕАЛИЗАЦИИ ГОСУДАРСТВЕННЫХ ПРОГРАММ</vt:lpstr>
      <vt:lpstr>Слайд 2</vt:lpstr>
      <vt:lpstr>Проектные компетенции</vt:lpstr>
      <vt:lpstr>Слайд 4</vt:lpstr>
      <vt:lpstr>Нормативно-правовая основа развития инновационной деятельности в системе образования Приморского края </vt:lpstr>
      <vt:lpstr>Организационно-методическая  база деятельности РИП</vt:lpstr>
      <vt:lpstr>Слайд 7</vt:lpstr>
      <vt:lpstr>Приоритетные направления инновационной деятельности  </vt:lpstr>
      <vt:lpstr>Номинации конкурсного отбора</vt:lpstr>
      <vt:lpstr>Дорожная карта </vt:lpstr>
      <vt:lpstr>Слайд 11</vt:lpstr>
      <vt:lpstr>Приморский форум образовательных инициатив - 2015</vt:lpstr>
      <vt:lpstr>Календарь событий</vt:lpstr>
      <vt:lpstr>Спасибо!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Alexandr</dc:creator>
  <cp:lastModifiedBy>Елена</cp:lastModifiedBy>
  <cp:revision>41</cp:revision>
  <dcterms:created xsi:type="dcterms:W3CDTF">2015-08-20T10:59:29Z</dcterms:created>
  <dcterms:modified xsi:type="dcterms:W3CDTF">2015-08-20T23:36:02Z</dcterms:modified>
</cp:coreProperties>
</file>