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7" r:id="rId2"/>
    <p:sldId id="333" r:id="rId3"/>
    <p:sldId id="319" r:id="rId4"/>
    <p:sldId id="352" r:id="rId5"/>
    <p:sldId id="353" r:id="rId6"/>
    <p:sldId id="346" r:id="rId7"/>
    <p:sldId id="354" r:id="rId8"/>
    <p:sldId id="355" r:id="rId9"/>
    <p:sldId id="347" r:id="rId10"/>
    <p:sldId id="348" r:id="rId11"/>
    <p:sldId id="349" r:id="rId12"/>
    <p:sldId id="356" r:id="rId13"/>
    <p:sldId id="350" r:id="rId14"/>
    <p:sldId id="357" r:id="rId15"/>
    <p:sldId id="358" r:id="rId16"/>
    <p:sldId id="35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A003D"/>
    <a:srgbClr val="DCE5F0"/>
    <a:srgbClr val="C9D7E9"/>
    <a:srgbClr val="B8CBE2"/>
    <a:srgbClr val="E5F4D4"/>
    <a:srgbClr val="C1D1E5"/>
    <a:srgbClr val="EFE5F7"/>
    <a:srgbClr val="E1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39A5177-77BB-474C-AD69-5C2383A1E3EC}" type="datetimeFigureOut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C68125F-A36B-4F5F-876D-7669F74EBA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70670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68BFB4-1EA8-4B4C-BACF-0FA1E81FF4F4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191A019-8693-408F-96F2-52039FCF52C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462E7D7-2D56-45F8-943E-DB463AA56822}" type="slidenum">
              <a:rPr lang="ru-RU" sz="1200">
                <a:latin typeface="+mn-lt"/>
              </a:rPr>
              <a:pPr algn="r">
                <a:defRPr/>
              </a:pPr>
              <a:t>14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86985082-0428-4B95-BFB8-3EB6D40FABC1}" type="slidenum">
              <a:rPr lang="ru-RU" sz="1200">
                <a:latin typeface="+mn-lt"/>
              </a:rPr>
              <a:pPr algn="r">
                <a:defRPr/>
              </a:pPr>
              <a:t>15</a:t>
            </a:fld>
            <a:endParaRPr lang="ru-RU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830C4-1DAD-446C-882A-D628D00D1400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B75D6-AB81-47FE-85E7-AB2756AAE95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B601E-DD15-4CF2-8B5F-9FD71DB3E0FA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4F6D2-9BE9-4784-BF6A-A7D45EABA9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F72CA6-47B5-4242-AB2E-508754C42934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04380-29B9-439C-AFA6-4A1ADACB1E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B85FF-F617-4C1F-BCFA-49B768E4579C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E3B10-46E2-47E9-B419-580CC049BB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90158A-40FF-4B54-A02B-ABBCBDBE2A1D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709CB-B4E0-417C-B85B-81EA2533A5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38AD9-0B8B-418C-8B5D-ECBC61546F45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396FA-7174-4917-8CB3-9BBA1F1538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0749-1E53-497D-8B46-CD9E34C64931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0015E-E2FB-4641-8D16-0B387630E9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AB1CF-42B9-49F2-9EDD-CC1622B8237C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0F41E-B3BD-4498-80D7-A0A52E1F81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A3D44-1BBF-44F6-A76C-931238F0BB9E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323212-B245-4587-9A3D-57D229C215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92439D-A3AD-4A68-9F20-829E8B1E745F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722F6-124E-4AE2-809B-7C8FE9842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A2E17-82E3-4DE5-8B5F-A4F08243C324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347ECC-936E-41A7-95AF-3FB80BAC2F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B6DA926-9E6A-4FC1-BAE1-62BCDB7BDBDC}" type="datetime1">
              <a:rPr lang="ru-RU"/>
              <a:pPr>
                <a:defRPr/>
              </a:pPr>
              <a:t>20.08.2015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2DCF717-1CD7-4E17-82A1-15284AAC40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graph.document.kremlin.ru/page.aspx?1;161085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684213" y="1341438"/>
            <a:ext cx="7704137" cy="4032250"/>
          </a:xfrm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«Управление качеством образования через непрерывное совершенствование профессионализма педагога»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40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smtClean="0">
                <a:latin typeface="Times New Roman" pitchFamily="18" charset="0"/>
                <a:cs typeface="Times New Roman" pitchFamily="18" charset="0"/>
              </a:rPr>
            </a:br>
            <a:endParaRPr lang="ru-RU" sz="26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39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6021388"/>
            <a:ext cx="6400800" cy="503237"/>
          </a:xfrm>
        </p:spPr>
        <p:txBody>
          <a:bodyPr/>
          <a:lstStyle/>
          <a:p>
            <a:pPr eaLnBrk="1" hangingPunct="1"/>
            <a:r>
              <a:rPr lang="en-US" sz="20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ru-RU" sz="2000" b="1" smtClean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августа 2015 года</a:t>
            </a:r>
          </a:p>
        </p:txBody>
      </p:sp>
      <p:pic>
        <p:nvPicPr>
          <p:cNvPr id="1434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1033463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Прямоугольник 5"/>
          <p:cNvSpPr>
            <a:spLocks noChangeArrowheads="1"/>
          </p:cNvSpPr>
          <p:nvPr/>
        </p:nvSpPr>
        <p:spPr bwMode="auto">
          <a:xfrm>
            <a:off x="3924300" y="188913"/>
            <a:ext cx="5003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2000" b="1" i="1">
                <a:solidFill>
                  <a:srgbClr val="7A003D"/>
                </a:solidFill>
                <a:latin typeface="Times New Roman" pitchFamily="18" charset="0"/>
                <a:cs typeface="Times New Roman" pitchFamily="18" charset="0"/>
              </a:rPr>
              <a:t>Е.А. Григорьева,</a:t>
            </a:r>
          </a:p>
          <a:p>
            <a:pPr algn="r"/>
            <a:r>
              <a:rPr lang="ru-RU" sz="2000" b="1" i="1">
                <a:solidFill>
                  <a:srgbClr val="7A003D"/>
                </a:solidFill>
                <a:latin typeface="Times New Roman" pitchFamily="18" charset="0"/>
                <a:cs typeface="Times New Roman" pitchFamily="18" charset="0"/>
              </a:rPr>
              <a:t>директор департамента</a:t>
            </a:r>
            <a:br>
              <a:rPr lang="ru-RU" sz="2000" b="1" i="1">
                <a:solidFill>
                  <a:srgbClr val="7A003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>
                <a:solidFill>
                  <a:srgbClr val="7A003D"/>
                </a:solidFill>
                <a:latin typeface="Times New Roman" pitchFamily="18" charset="0"/>
                <a:cs typeface="Times New Roman" pitchFamily="18" charset="0"/>
              </a:rPr>
              <a:t>образования и науки Приморского края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013" y="260350"/>
            <a:ext cx="7488237" cy="936625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Заработная плата педагогических работников Приморского края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90011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Прямоугольник 3"/>
          <p:cNvSpPr>
            <a:spLocks noChangeArrowheads="1"/>
          </p:cNvSpPr>
          <p:nvPr/>
        </p:nvSpPr>
        <p:spPr bwMode="auto">
          <a:xfrm>
            <a:off x="755650" y="1412875"/>
            <a:ext cx="7734300" cy="5040313"/>
          </a:xfrm>
          <a:prstGeom prst="rect">
            <a:avLst/>
          </a:prstGeom>
          <a:solidFill>
            <a:srgbClr val="EFE5F7"/>
          </a:solidFill>
          <a:ln w="25400" algn="ctr">
            <a:solidFill>
              <a:srgbClr val="A2A2A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Заработная плата педагогических работников общего образования: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по итогам 2014 года – 33 327 рублей ‑ 103% к средней по экономике края (при плане 100%); 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по итогам первого полугодия 2015 года – 34 428,49 ‑101,91%.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(прогноз на 2015 - 33 784,8 рублей).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Заработная плата учителей: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2014 год – 34 277,60 рублей;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первое полугодие 2015 года – 35 937,22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Заработная плата педагогических работников ДОУ: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2014 года – 27 024,00 рублей ‑ 96 % к средней по общему образованию (при плане 100%); 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первое полугодие 2015 года – 28 776,86 рублей – 97,4% 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(прогноз на 2015 - 28 938 рублей).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Заработная плата педагогических работников допобразования:</a:t>
            </a:r>
            <a:r>
              <a:rPr lang="ru-RU" i="1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2014 год – 29 379 рублей ‑ 86 % от средней заработной платы учителей (при плане 80%);</a:t>
            </a:r>
          </a:p>
          <a:p>
            <a:pPr algn="ctr"/>
            <a:r>
              <a:rPr lang="ru-RU" i="1">
                <a:latin typeface="Times New Roman" pitchFamily="18" charset="0"/>
                <a:cs typeface="Times New Roman" pitchFamily="18" charset="0"/>
              </a:rPr>
              <a:t>первое полугодие 2015 года ‑33 901,41 рублей ‑94,34% (при плане 83%)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Прямоугольник 3"/>
          <p:cNvSpPr>
            <a:spLocks noChangeArrowheads="1"/>
          </p:cNvSpPr>
          <p:nvPr/>
        </p:nvSpPr>
        <p:spPr bwMode="auto">
          <a:xfrm>
            <a:off x="755650" y="1268413"/>
            <a:ext cx="7734300" cy="5184775"/>
          </a:xfrm>
          <a:prstGeom prst="rect">
            <a:avLst/>
          </a:prstGeom>
          <a:solidFill>
            <a:srgbClr val="EFE5F7"/>
          </a:solidFill>
          <a:ln w="25400" algn="ctr">
            <a:solidFill>
              <a:srgbClr val="A2A2A2"/>
            </a:solidFill>
            <a:miter lim="800000"/>
            <a:headEnd/>
            <a:tailEnd/>
          </a:ln>
        </p:spPr>
        <p:txBody>
          <a:bodyPr anchor="ctr"/>
          <a:lstStyle/>
          <a:p>
            <a:pPr marL="447675" indent="-273050"/>
            <a:r>
              <a:rPr lang="ru-RU" sz="2000">
                <a:latin typeface="Times New Roman" pitchFamily="18" charset="0"/>
                <a:cs typeface="Times New Roman" pitchFamily="18" charset="0"/>
              </a:rPr>
              <a:t>1. Приказ Минобрнауки Российской Федерации от 23 июля 2013 года № 611 «Об утверждении порядка формирования и функционирования инновационной инфраструктуры в системе образования».</a:t>
            </a:r>
          </a:p>
          <a:p>
            <a:pPr marL="447675" indent="-273050"/>
            <a:r>
              <a:rPr lang="ru-RU" sz="2000">
                <a:latin typeface="Times New Roman" pitchFamily="18" charset="0"/>
                <a:cs typeface="Times New Roman" pitchFamily="18" charset="0"/>
              </a:rPr>
              <a:t>2. Дорожная карта организации работы о признании образовательных организаций Приморского края, осуществляющих образовательную деятельность, региональными инновационными площадками в 2015 году.</a:t>
            </a:r>
          </a:p>
          <a:p>
            <a:pPr marL="447675" indent="-273050"/>
            <a:r>
              <a:rPr lang="ru-RU" sz="2000">
                <a:latin typeface="Times New Roman" pitchFamily="18" charset="0"/>
                <a:cs typeface="Times New Roman" pitchFamily="18" charset="0"/>
              </a:rPr>
              <a:t>3. Приказ департамента образования и науки Приморского края от 26 июня 2015 года №753-а «Об утверждении Порядка признания образовательных организаций Приморского края, осуществляющих образовательную деятельность, региональными инновационными площадками».</a:t>
            </a:r>
          </a:p>
          <a:p>
            <a:pPr marL="447675" indent="-273050"/>
            <a:r>
              <a:rPr lang="ru-RU" sz="2000">
                <a:latin typeface="Times New Roman" pitchFamily="18" charset="0"/>
                <a:cs typeface="Times New Roman" pitchFamily="18" charset="0"/>
              </a:rPr>
              <a:t>4. Приказ департамента образования и науки Приморского края от 15 июля 2015 года №792-а «О Координационном совете по управлению инновационной деятельностью в системе образования Приморского края».</a:t>
            </a:r>
          </a:p>
        </p:txBody>
      </p:sp>
      <p:sp>
        <p:nvSpPr>
          <p:cNvPr id="22532" name="Подзаголовок 2"/>
          <p:cNvSpPr>
            <a:spLocks/>
          </p:cNvSpPr>
          <p:nvPr/>
        </p:nvSpPr>
        <p:spPr bwMode="auto">
          <a:xfrm>
            <a:off x="1187450" y="188913"/>
            <a:ext cx="76327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Инновационная деятельность в образовательных организациях</a:t>
            </a:r>
            <a:r>
              <a:rPr lang="ru-RU">
                <a:latin typeface="Times New Roman" pitchFamily="18" charset="0"/>
              </a:rPr>
              <a:t> </a:t>
            </a:r>
            <a:r>
              <a:rPr lang="ru-RU" sz="2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Приморского края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3" name="Прямоугольник 3"/>
          <p:cNvSpPr>
            <a:spLocks noChangeArrowheads="1"/>
          </p:cNvSpPr>
          <p:nvPr/>
        </p:nvSpPr>
        <p:spPr bwMode="auto">
          <a:xfrm>
            <a:off x="755650" y="1557338"/>
            <a:ext cx="7734300" cy="4895850"/>
          </a:xfrm>
          <a:prstGeom prst="rect">
            <a:avLst/>
          </a:prstGeom>
          <a:solidFill>
            <a:srgbClr val="EFE5F7"/>
          </a:solidFill>
          <a:ln w="25400" algn="ctr">
            <a:solidFill>
              <a:srgbClr val="A2A2A2"/>
            </a:solidFill>
            <a:miter lim="800000"/>
            <a:headEnd/>
            <a:tailEnd/>
          </a:ln>
        </p:spPr>
        <p:txBody>
          <a:bodyPr anchor="ctr"/>
          <a:lstStyle/>
          <a:p>
            <a:pPr marL="447675" indent="-273050" algn="ctr"/>
            <a:r>
              <a:rPr lang="ru-RU" sz="1700" dirty="0">
                <a:latin typeface="Times New Roman" pitchFamily="18" charset="0"/>
              </a:rPr>
              <a:t>Концепция разработана </a:t>
            </a:r>
            <a:r>
              <a:rPr lang="ru-RU" sz="1700" dirty="0" err="1">
                <a:latin typeface="Times New Roman" pitchFamily="18" charset="0"/>
              </a:rPr>
              <a:t>Минобрнауки</a:t>
            </a:r>
            <a:r>
              <a:rPr lang="ru-RU" sz="1700" dirty="0">
                <a:latin typeface="Times New Roman" pitchFamily="18" charset="0"/>
              </a:rPr>
              <a:t> во исполнение решений Национального координационного совета по поддержке молодых талантов России </a:t>
            </a:r>
            <a:endParaRPr lang="ru-RU" sz="1700" dirty="0" smtClean="0">
              <a:latin typeface="Times New Roman" pitchFamily="18" charset="0"/>
            </a:endParaRPr>
          </a:p>
          <a:p>
            <a:pPr marL="447675" indent="-273050" algn="ctr"/>
            <a:r>
              <a:rPr lang="ru-RU" sz="1700" dirty="0" smtClean="0">
                <a:latin typeface="Times New Roman" pitchFamily="18" charset="0"/>
              </a:rPr>
              <a:t>в </a:t>
            </a:r>
            <a:r>
              <a:rPr lang="ru-RU" sz="1700" dirty="0">
                <a:latin typeface="Times New Roman" pitchFamily="18" charset="0"/>
              </a:rPr>
              <a:t>рамках выполнения </a:t>
            </a:r>
            <a:endParaRPr lang="ru-RU" sz="1700" dirty="0" smtClean="0">
              <a:latin typeface="Times New Roman" pitchFamily="18" charset="0"/>
            </a:endParaRPr>
          </a:p>
          <a:p>
            <a:pPr marL="447675" indent="-273050" algn="ctr"/>
            <a:r>
              <a:rPr lang="ru-RU" sz="1700" dirty="0" smtClean="0">
                <a:latin typeface="Times New Roman" pitchFamily="18" charset="0"/>
                <a:hlinkClick r:id="rId3" tooltip="Указа Президента Российской Федерации от 7 мая 2012 года №599"/>
              </a:rPr>
              <a:t>Указа </a:t>
            </a:r>
            <a:r>
              <a:rPr lang="ru-RU" sz="1700" dirty="0">
                <a:latin typeface="Times New Roman" pitchFamily="18" charset="0"/>
                <a:hlinkClick r:id="rId3" tooltip="Указа Президента Российской Федерации от 7 мая 2012 года №599"/>
              </a:rPr>
              <a:t>Президента Российской Федерации от 7 мая 2012 года №599</a:t>
            </a:r>
            <a:r>
              <a:rPr lang="ru-RU" sz="1700" dirty="0">
                <a:latin typeface="Times New Roman" pitchFamily="18" charset="0"/>
              </a:rPr>
              <a:t>.</a:t>
            </a:r>
          </a:p>
          <a:p>
            <a:pPr marL="447675" indent="-273050" algn="ctr"/>
            <a:r>
              <a:rPr lang="ru-RU" sz="1700" dirty="0">
                <a:latin typeface="Times New Roman" pitchFamily="18" charset="0"/>
              </a:rPr>
              <a:t>Указом поставлена задача довести к 2020 году число детей в возрасте от 5 до 18 лет, обучающихся по дополнительным образовательным программам, до 70–75% от общей численности детей этого возраста.</a:t>
            </a:r>
            <a:endParaRPr lang="ru-RU" sz="1700" b="1" dirty="0">
              <a:latin typeface="Times New Roman" pitchFamily="18" charset="0"/>
            </a:endParaRPr>
          </a:p>
          <a:p>
            <a:pPr marL="447675" indent="-273050" algn="ctr"/>
            <a:r>
              <a:rPr lang="ru-RU" sz="1700" b="1" dirty="0">
                <a:latin typeface="Times New Roman" pitchFamily="18" charset="0"/>
              </a:rPr>
              <a:t>Дополнительное образование детей направлено</a:t>
            </a:r>
            <a:r>
              <a:rPr lang="ru-RU" sz="1700" dirty="0">
                <a:latin typeface="Times New Roman" pitchFamily="18" charset="0"/>
              </a:rPr>
              <a:t> на формирование и развитие творческих способностей детей, удовлетворение их индивидуальных потребностей в интеллектуальном, нравственном и физическом совершенствовании, формирование культуры здорового и безопасного образа жизни, укрепление здоровья, а также на организацию их свободного времени.</a:t>
            </a:r>
            <a:endParaRPr lang="ru-RU" sz="1700" b="1" dirty="0">
              <a:latin typeface="Times New Roman" pitchFamily="18" charset="0"/>
            </a:endParaRPr>
          </a:p>
          <a:p>
            <a:pPr marL="447675" indent="-273050" algn="ctr"/>
            <a:r>
              <a:rPr lang="ru-RU" sz="1700" b="1" dirty="0">
                <a:latin typeface="Times New Roman" pitchFamily="18" charset="0"/>
              </a:rPr>
              <a:t>Дополнительное образование детей обеспечивает</a:t>
            </a:r>
            <a:r>
              <a:rPr lang="ru-RU" sz="1700" dirty="0">
                <a:latin typeface="Times New Roman" pitchFamily="18" charset="0"/>
              </a:rPr>
              <a:t> их адаптацию к жизни в обществе, профессиональную ориентацию, выявление и поддержку детей, проявивших выдающиеся способности.</a:t>
            </a:r>
            <a:endParaRPr lang="ru-RU" sz="1700" b="1" dirty="0">
              <a:latin typeface="Times New Roman" pitchFamily="18" charset="0"/>
            </a:endParaRPr>
          </a:p>
          <a:p>
            <a:pPr marL="447675" indent="-273050" algn="ctr"/>
            <a:r>
              <a:rPr lang="ru-RU" sz="1700" b="1" dirty="0">
                <a:latin typeface="Times New Roman" pitchFamily="18" charset="0"/>
              </a:rPr>
              <a:t>Концепция реализуется в два этапа:</a:t>
            </a:r>
          </a:p>
          <a:p>
            <a:pPr marL="447675" indent="-273050" algn="ctr"/>
            <a:r>
              <a:rPr lang="ru-RU" sz="1700" b="1" dirty="0">
                <a:latin typeface="Times New Roman" pitchFamily="18" charset="0"/>
              </a:rPr>
              <a:t>I этап – 2014–2017 годы,</a:t>
            </a:r>
          </a:p>
          <a:p>
            <a:pPr marL="447675" indent="-273050" algn="ctr"/>
            <a:r>
              <a:rPr lang="ru-RU" sz="1700" b="1" dirty="0">
                <a:latin typeface="Times New Roman" pitchFamily="18" charset="0"/>
              </a:rPr>
              <a:t>II этап – 2018–2020 годы.</a:t>
            </a:r>
            <a:r>
              <a:rPr lang="ru-RU" sz="1700" dirty="0">
                <a:latin typeface="Times New Roman" pitchFamily="18" charset="0"/>
              </a:rPr>
              <a:t> </a:t>
            </a:r>
          </a:p>
        </p:txBody>
      </p:sp>
      <p:sp>
        <p:nvSpPr>
          <p:cNvPr id="40964" name="Подзаголовок 2"/>
          <p:cNvSpPr>
            <a:spLocks/>
          </p:cNvSpPr>
          <p:nvPr/>
        </p:nvSpPr>
        <p:spPr bwMode="auto">
          <a:xfrm>
            <a:off x="1403350" y="188913"/>
            <a:ext cx="727233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Концепция развития дополнительного образования детей</a:t>
            </a:r>
          </a:p>
          <a:p>
            <a:pPr algn="ctr"/>
            <a:r>
              <a:rPr lang="ru-RU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(распоряжение Правительства Российской Федерации</a:t>
            </a:r>
          </a:p>
          <a:p>
            <a:pPr algn="ctr"/>
            <a:r>
              <a:rPr lang="ru-RU" sz="200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4 сентября 2014 г. № 1726-р)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31913" y="274638"/>
            <a:ext cx="7358062" cy="1143000"/>
          </a:xfrm>
        </p:spPr>
        <p:txBody>
          <a:bodyPr/>
          <a:lstStyle/>
          <a:p>
            <a:r>
              <a:rPr lang="ru-RU" sz="2000" b="1" smtClean="0">
                <a:latin typeface="Times New Roman" pitchFamily="18" charset="0"/>
              </a:rPr>
              <a:t>Краевая сеть профессиональных образовательных учреждений, подведомственных департаменту образования и науки Приморского края</a:t>
            </a:r>
            <a:endParaRPr lang="ru-RU" sz="2000" smtClean="0">
              <a:latin typeface="Times New Roman" pitchFamily="18" charset="0"/>
            </a:endParaRPr>
          </a:p>
        </p:txBody>
      </p:sp>
      <p:pic>
        <p:nvPicPr>
          <p:cNvPr id="34819" name="Рисунок 1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4163" y="115888"/>
            <a:ext cx="1009650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Скругленный прямоугольник 14"/>
          <p:cNvSpPr/>
          <p:nvPr/>
        </p:nvSpPr>
        <p:spPr>
          <a:xfrm>
            <a:off x="395536" y="2780928"/>
            <a:ext cx="8424936" cy="72008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50 программ среднего профессионального образования,</a:t>
            </a:r>
          </a:p>
          <a:p>
            <a:pPr algn="ctr"/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37 программ подготовки квалифицированных рабочих (служащих)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79512" y="4293096"/>
            <a:ext cx="8784976" cy="194421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/>
            <a:r>
              <a:rPr lang="ru-RU" sz="1600">
                <a:solidFill>
                  <a:schemeClr val="tx1"/>
                </a:solidFill>
                <a:latin typeface="Times New Roman" pitchFamily="18" charset="0"/>
              </a:rPr>
              <a:t>	- по программам подготовки квалифицированных рабочих кадров – 7 433 человека (в том числе 7 400 человек обучается за счет средств бюджета Приморского края, 33 человека – с полным возмещением стоимости обучения);</a:t>
            </a:r>
          </a:p>
          <a:p>
            <a:pPr algn="just"/>
            <a:r>
              <a:rPr lang="ru-RU" sz="1600">
                <a:solidFill>
                  <a:schemeClr val="tx1"/>
                </a:solidFill>
                <a:latin typeface="Times New Roman" pitchFamily="18" charset="0"/>
              </a:rPr>
              <a:t> 	- по программам специалистов среднего звена – 13 439 человек (в том числе 10 161 человек обучается за счет средств бюджета Приморского края, 3 278 человек – с полным возмещением стоимости обучения).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1619672" y="1556792"/>
            <a:ext cx="5544616" cy="57606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31 профессиональное образовательное учреждение:</a:t>
            </a:r>
          </a:p>
          <a:p>
            <a:pPr algn="ctr"/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14 бюджетных и 17 автономных учреждений</a:t>
            </a:r>
          </a:p>
        </p:txBody>
      </p:sp>
      <p:sp>
        <p:nvSpPr>
          <p:cNvPr id="20" name="Стрелка вниз 19"/>
          <p:cNvSpPr/>
          <p:nvPr/>
        </p:nvSpPr>
        <p:spPr>
          <a:xfrm>
            <a:off x="3059832" y="2204864"/>
            <a:ext cx="2664296" cy="504056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реализует</a:t>
            </a:r>
          </a:p>
        </p:txBody>
      </p:sp>
      <p:sp>
        <p:nvSpPr>
          <p:cNvPr id="21" name="Стрелка вниз 20"/>
          <p:cNvSpPr/>
          <p:nvPr/>
        </p:nvSpPr>
        <p:spPr>
          <a:xfrm>
            <a:off x="3131840" y="3645024"/>
            <a:ext cx="2664296" cy="504056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latin typeface="Times New Roman" pitchFamily="18" charset="0"/>
              </a:rPr>
              <a:t>обучает </a:t>
            </a:r>
          </a:p>
        </p:txBody>
      </p:sp>
      <p:sp>
        <p:nvSpPr>
          <p:cNvPr id="3" name="Номер слайда 2"/>
          <p:cNvSpPr txBox="1">
            <a:spLocks noGrp="1"/>
          </p:cNvSpPr>
          <p:nvPr/>
        </p:nvSpPr>
        <p:spPr>
          <a:xfrm>
            <a:off x="0" y="1271588"/>
            <a:ext cx="533400" cy="244475"/>
          </a:xfrm>
          <a:prstGeom prst="rect">
            <a:avLst/>
          </a:prstGeom>
          <a:noFill/>
        </p:spPr>
        <p:txBody>
          <a:bodyPr anchor="ctr">
            <a:normAutofit fontScale="85000" lnSpcReduction="20000"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80F1AB6B-8C79-445E-9FEE-31F6ACA1BFED}" type="slidenum">
              <a:rPr lang="ru-RU" sz="1400" b="1">
                <a:solidFill>
                  <a:srgbClr val="FFFFFF"/>
                </a:solidFill>
                <a:latin typeface="+mn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ru-RU" sz="1400" b="1">
              <a:solidFill>
                <a:srgbClr val="FFFFFF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16013" y="115888"/>
            <a:ext cx="7632700" cy="8651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Итоги работы системы образования </a:t>
            </a:r>
            <a:b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Приморского края в 2014-2015 учебному году</a:t>
            </a:r>
            <a:r>
              <a:rPr lang="ru-RU" smtClean="0"/>
              <a:t> </a:t>
            </a:r>
          </a:p>
        </p:txBody>
      </p:sp>
      <p:pic>
        <p:nvPicPr>
          <p:cNvPr id="4198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Номер слайда 19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0E9B6C74-797D-4F06-AEE7-923B06F89C38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1990" name="Прямоугольник 3"/>
          <p:cNvSpPr>
            <a:spLocks noChangeArrowheads="1"/>
          </p:cNvSpPr>
          <p:nvPr/>
        </p:nvSpPr>
        <p:spPr bwMode="auto">
          <a:xfrm>
            <a:off x="468313" y="1196975"/>
            <a:ext cx="8351837" cy="5256213"/>
          </a:xfrm>
          <a:prstGeom prst="rect">
            <a:avLst/>
          </a:prstGeom>
          <a:solidFill>
            <a:srgbClr val="EFE5F7"/>
          </a:solidFill>
          <a:ln w="25400" algn="ctr">
            <a:solidFill>
              <a:srgbClr val="A2A2A2"/>
            </a:solidFill>
            <a:miter lim="800000"/>
            <a:headEnd/>
            <a:tailEnd/>
          </a:ln>
        </p:spPr>
        <p:txBody>
          <a:bodyPr anchor="ctr"/>
          <a:lstStyle/>
          <a:p>
            <a:pPr marL="273050" indent="174625"/>
            <a:r>
              <a:rPr lang="ru-RU" sz="1500" b="1" dirty="0">
                <a:latin typeface="Times New Roman" pitchFamily="18" charset="0"/>
              </a:rPr>
              <a:t>1. В Приморском крае проводится целенаправленная работа по модернизации всех уровней системы образования в соответствии с основными векторами государственной политики в сфере образования, поручениями Президента и Правительства Российской Федерации и с учётом особенностей социально-экономического развития края, демографических процессов. </a:t>
            </a:r>
          </a:p>
          <a:p>
            <a:pPr marL="273050" indent="174625"/>
            <a:r>
              <a:rPr lang="ru-RU" sz="1500" b="1" dirty="0">
                <a:latin typeface="Times New Roman" pitchFamily="18" charset="0"/>
              </a:rPr>
              <a:t>2. Реализация проекта модернизации дошкольного образования способствовала обеспечению доступности дошкольного образования для детей в возрасте от 3-х до 7 лет. </a:t>
            </a:r>
          </a:p>
          <a:p>
            <a:pPr marL="273050" indent="174625"/>
            <a:r>
              <a:rPr lang="ru-RU" sz="1500" b="1" dirty="0">
                <a:latin typeface="Times New Roman" pitchFamily="18" charset="0"/>
              </a:rPr>
              <a:t>3. Достижение целевых показателей Концепции модернизации системы общего образования позволило увеличить долю обучающихся в современных условиях на 19,1%. </a:t>
            </a:r>
          </a:p>
          <a:p>
            <a:pPr marL="273050" indent="174625"/>
            <a:r>
              <a:rPr lang="ru-RU" sz="1500" b="1" dirty="0">
                <a:latin typeface="Times New Roman" pitchFamily="18" charset="0"/>
              </a:rPr>
              <a:t>4. Создана система укрупненных образовательных организаций, способная готовить кадры рабочих, специалистов и служащих по интегрированным практико-ориентированным образовательным программам.</a:t>
            </a:r>
          </a:p>
          <a:p>
            <a:pPr marL="273050" indent="174625"/>
            <a:r>
              <a:rPr lang="ru-RU" sz="1500" b="1" dirty="0">
                <a:latin typeface="Times New Roman" pitchFamily="18" charset="0"/>
              </a:rPr>
              <a:t>5. Формируются современные механизмы оценки качества образования. </a:t>
            </a:r>
          </a:p>
          <a:p>
            <a:pPr marL="273050" indent="174625"/>
            <a:r>
              <a:rPr lang="ru-RU" sz="1500" b="1" dirty="0">
                <a:latin typeface="Times New Roman" pitchFamily="18" charset="0"/>
              </a:rPr>
              <a:t>6. Позитивная динамика в достижении качества образования.</a:t>
            </a:r>
          </a:p>
          <a:p>
            <a:pPr marL="273050" indent="174625"/>
            <a:r>
              <a:rPr lang="ru-RU" sz="1500" b="1" dirty="0">
                <a:latin typeface="Times New Roman" pitchFamily="18" charset="0"/>
              </a:rPr>
              <a:t>7. Выполнены Указы Президента Российской Федерации в части повышения заработной платы педагогических работников всех уровней образования и воспитания.</a:t>
            </a:r>
          </a:p>
          <a:p>
            <a:pPr marL="273050" indent="174625"/>
            <a:r>
              <a:rPr lang="ru-RU" sz="1500" b="1" dirty="0">
                <a:latin typeface="Times New Roman" pitchFamily="18" charset="0"/>
              </a:rPr>
              <a:t>8. Создаются условия для инклюзивного образования детей.</a:t>
            </a:r>
          </a:p>
          <a:p>
            <a:pPr marL="273050" indent="174625"/>
            <a:r>
              <a:rPr lang="ru-RU" sz="1500" b="1" dirty="0">
                <a:latin typeface="Times New Roman" pitchFamily="18" charset="0"/>
              </a:rPr>
              <a:t>9. Активно используется информационное сопровождение процессов модернизации в системе образования, участие общественных экспертов в обсуждении актуальных проблем образования и принятии своевременных решений.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16013" y="115888"/>
            <a:ext cx="7632700" cy="865187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системы образования Приморского края на 2015-2016 учебный год</a:t>
            </a:r>
            <a:endParaRPr lang="ru-RU" smtClean="0"/>
          </a:p>
        </p:txBody>
      </p:sp>
      <p:pic>
        <p:nvPicPr>
          <p:cNvPr id="4403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Номер слайда 19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2D7B28E-9292-4A5D-9942-426A44A0A82E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4037" name="Прямоугольник 3"/>
          <p:cNvSpPr>
            <a:spLocks noChangeArrowheads="1"/>
          </p:cNvSpPr>
          <p:nvPr/>
        </p:nvSpPr>
        <p:spPr bwMode="auto">
          <a:xfrm>
            <a:off x="323528" y="1764517"/>
            <a:ext cx="8712967" cy="4121128"/>
          </a:xfrm>
          <a:prstGeom prst="rect">
            <a:avLst/>
          </a:prstGeom>
          <a:solidFill>
            <a:srgbClr val="CCFFCC">
              <a:alpha val="56000"/>
            </a:srgbClr>
          </a:solidFill>
          <a:ln w="25400" algn="ctr">
            <a:solidFill>
              <a:srgbClr val="A2A2A2"/>
            </a:solidFill>
            <a:miter lim="800000"/>
            <a:headEnd/>
            <a:tailEnd/>
          </a:ln>
        </p:spPr>
        <p:txBody>
          <a:bodyPr wrap="square" lIns="0" rIns="0" anchor="ctr">
            <a:spAutoFit/>
          </a:bodyPr>
          <a:lstStyle/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Обеспечение доступности качественного дошкольного, общего, среднего профессионального образования;</a:t>
            </a:r>
          </a:p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дальнейшая модернизация всех уровней образования и совершенствование инфраструктуры образовательных организаций;</a:t>
            </a:r>
          </a:p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создание универсальной </a:t>
            </a:r>
            <a:r>
              <a:rPr lang="ru-RU" sz="1400" b="1" dirty="0" err="1">
                <a:latin typeface="Times New Roman" pitchFamily="18" charset="0"/>
              </a:rPr>
              <a:t>безбарьерной</a:t>
            </a:r>
            <a:r>
              <a:rPr lang="ru-RU" sz="1400" b="1" dirty="0">
                <a:latin typeface="Times New Roman" pitchFamily="18" charset="0"/>
              </a:rPr>
              <a:t> среды для детей с ограниченными возможностями здоровья, детей-инвалидов; </a:t>
            </a:r>
          </a:p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повышение эффективности деятельности экспериментальных площадок по работе с одаренными детьми;</a:t>
            </a:r>
          </a:p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  обеспечение управления деятельностью инновационных площадок;</a:t>
            </a:r>
          </a:p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  повышение охвата дополнительным образованием детей;</a:t>
            </a:r>
          </a:p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  привлечение в систему образования молодых педагогов;</a:t>
            </a:r>
          </a:p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  формирование единого образовательного пространства в системе профессионального образования; развитие ресурсных центров для эффективного решения вопросов по использованию дефицитных и дорогих ресурсов; создание непрерывных образовательных траекторий обучения; </a:t>
            </a:r>
          </a:p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 создание единой системы непрерывного педагогического образования;</a:t>
            </a:r>
          </a:p>
          <a:p>
            <a:pPr marL="842963" indent="-228600">
              <a:lnSpc>
                <a:spcPct val="110000"/>
              </a:lnSpc>
              <a:buFont typeface="Wingdings" pitchFamily="2" charset="2"/>
              <a:buChar char="Ш"/>
            </a:pPr>
            <a:r>
              <a:rPr lang="ru-RU" sz="1400" b="1" dirty="0">
                <a:latin typeface="Times New Roman" pitchFamily="18" charset="0"/>
              </a:rPr>
              <a:t>    повышение открытости деятельности образовательных организаций.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1341438"/>
            <a:ext cx="7848600" cy="4751387"/>
          </a:xfrm>
        </p:spPr>
        <p:txBody>
          <a:bodyPr/>
          <a:lstStyle/>
          <a:p>
            <a:pPr eaLnBrk="1" hangingPunct="1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«Нам нужны школы, которые не просто учат, что чрезвычайно важно, это самое главное, но и школы, которые воспитывают личность. Граждан страны-   впитавших ее ценности, историю и традиции. Людей с широким кругозором, обладающих высокой внутренней культурой, способных  творчески и самостоятельно мыслить…….  Решающее значение для будущего российской школы приобретает профессиональный рост учителя.  Он должен быть готов использовать в  обучении современные  технологии,  уметь работать с детьми с ограниченными возможностями по здоровью.</a:t>
            </a:r>
            <a:r>
              <a:rPr lang="ru-RU" sz="2400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1033463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5" name="Прямоугольник 5"/>
          <p:cNvSpPr>
            <a:spLocks noChangeArrowheads="1"/>
          </p:cNvSpPr>
          <p:nvPr/>
        </p:nvSpPr>
        <p:spPr bwMode="auto">
          <a:xfrm>
            <a:off x="1176338" y="404813"/>
            <a:ext cx="7212086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7A003D"/>
                </a:solidFill>
                <a:latin typeface="Times New Roman" pitchFamily="18" charset="0"/>
                <a:cs typeface="Times New Roman" pitchFamily="18" charset="0"/>
              </a:rPr>
              <a:t>Президент Российской Федерации В.В</a:t>
            </a:r>
            <a:r>
              <a:rPr lang="ru-RU" sz="3200" b="1" i="1" dirty="0">
                <a:solidFill>
                  <a:srgbClr val="7A003D"/>
                </a:solidFill>
                <a:latin typeface="Times New Roman" pitchFamily="18" charset="0"/>
                <a:cs typeface="Times New Roman" pitchFamily="18" charset="0"/>
              </a:rPr>
              <a:t>. Путин: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16013" y="333375"/>
            <a:ext cx="7489825" cy="1223963"/>
          </a:xfrm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Задачи системы образования </a:t>
            </a:r>
            <a:b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Приморского края, которые решались </a:t>
            </a:r>
            <a:b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2014-2015 учебному году</a:t>
            </a:r>
            <a:r>
              <a:rPr lang="ru-RU" smtClean="0"/>
              <a:t> 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1DB6E5-1BB7-44BA-9D22-13DC501D4E6F}" type="slidenum">
              <a:rPr lang="ru-RU"/>
              <a:pPr>
                <a:defRPr/>
              </a:pPr>
              <a:t>2</a:t>
            </a:fld>
            <a:endParaRPr lang="ru-RU"/>
          </a:p>
        </p:txBody>
      </p:sp>
      <p:sp>
        <p:nvSpPr>
          <p:cNvPr id="23" name="Пятиугольник 22"/>
          <p:cNvSpPr/>
          <p:nvPr/>
        </p:nvSpPr>
        <p:spPr>
          <a:xfrm rot="-21600000">
            <a:off x="611188" y="1628800"/>
            <a:ext cx="8208962" cy="4968552"/>
          </a:xfrm>
          <a:prstGeom prst="homePlate">
            <a:avLst/>
          </a:prstGeom>
          <a:solidFill>
            <a:srgbClr val="EFE5F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0" anchor="ctr"/>
          <a:lstStyle/>
          <a:p>
            <a:pPr marL="360363" lvl="1" indent="-180975">
              <a:buFont typeface="Wingdings" pitchFamily="2" charset="2"/>
              <a:buChar char="ь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обеспечению доступности дошкольного образования для детей в возрасте от 3 до 7 лет;</a:t>
            </a:r>
          </a:p>
          <a:p>
            <a:pPr marL="360363" lvl="1" indent="-180975">
              <a:buFont typeface="Wingdings" pitchFamily="2" charset="2"/>
              <a:buChar char="ь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дальнейшей модернизации всех уровней образования и совершенствованию инфраструктуры образовательных организаций;</a:t>
            </a:r>
          </a:p>
          <a:p>
            <a:pPr marL="360363" lvl="1" indent="-180975">
              <a:buFont typeface="Wingdings" pitchFamily="2" charset="2"/>
              <a:buChar char="ь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созданию универсальной </a:t>
            </a:r>
            <a:r>
              <a:rPr lang="ru-RU" sz="20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безбарьерной</a:t>
            </a: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среды для детей с ограниченными возможностями здоровья, детей-инвалидов;</a:t>
            </a:r>
          </a:p>
          <a:p>
            <a:pPr marL="360363" lvl="1" indent="-180975">
              <a:buFont typeface="Wingdings" pitchFamily="2" charset="2"/>
              <a:buChar char="ь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повышению эффективности экспериментальных площадок по работе с одаренными детьми;</a:t>
            </a:r>
          </a:p>
          <a:p>
            <a:pPr marL="360363" lvl="1" indent="-180975">
              <a:buFont typeface="Wingdings" pitchFamily="2" charset="2"/>
              <a:buChar char="ь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привлечению в систему образования молодых педагогов и их поддержку;</a:t>
            </a:r>
          </a:p>
          <a:p>
            <a:pPr marL="360363" lvl="1" indent="-180975">
              <a:buFont typeface="Wingdings" pitchFamily="2" charset="2"/>
              <a:buChar char="ь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развитию новых организационно-правовых форм образовательных организаций;</a:t>
            </a:r>
          </a:p>
          <a:p>
            <a:pPr marL="360363" lvl="1" indent="-180975">
              <a:buFont typeface="Wingdings" pitchFamily="2" charset="2"/>
              <a:buChar char="ь"/>
            </a:pPr>
            <a:r>
              <a:rPr lang="ru-RU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повышению открытости деятельности образовательных организаций.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AD8B85-098D-4573-97CB-0D7BB1917120}" type="slidenum">
              <a:rPr lang="ru-RU"/>
              <a:pPr>
                <a:defRPr/>
              </a:pPr>
              <a:t>3</a:t>
            </a:fld>
            <a:endParaRPr lang="ru-RU"/>
          </a:p>
        </p:txBody>
      </p:sp>
      <p:sp>
        <p:nvSpPr>
          <p:cNvPr id="17412" name="Rectangle 1"/>
          <p:cNvSpPr>
            <a:spLocks noChangeArrowheads="1"/>
          </p:cNvSpPr>
          <p:nvPr/>
        </p:nvSpPr>
        <p:spPr bwMode="auto">
          <a:xfrm>
            <a:off x="4251325" y="44450"/>
            <a:ext cx="641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 algn="just"/>
            <a:endParaRPr lang="ru-RU"/>
          </a:p>
        </p:txBody>
      </p:sp>
      <p:sp>
        <p:nvSpPr>
          <p:cNvPr id="20" name="Блок-схема: перфолента 19"/>
          <p:cNvSpPr/>
          <p:nvPr/>
        </p:nvSpPr>
        <p:spPr>
          <a:xfrm>
            <a:off x="755650" y="1989138"/>
            <a:ext cx="7920038" cy="3311525"/>
          </a:xfrm>
          <a:prstGeom prst="flowChartPunchedTape">
            <a:avLst/>
          </a:prstGeom>
          <a:solidFill>
            <a:srgbClr val="DCE5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2400" b="1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Объем расходов краевого бюджета Приморского края на образование в 2014 году составил – 18, 087 млрд. рублей, на 2015 год запланировано 18,487 млрд. рублей.</a:t>
            </a:r>
            <a:r>
              <a:rPr lang="ru-RU">
                <a:solidFill>
                  <a:schemeClr val="tx1"/>
                </a:solidFill>
                <a:latin typeface="Arial" charset="0"/>
              </a:rPr>
              <a:t> </a:t>
            </a:r>
          </a:p>
        </p:txBody>
      </p:sp>
      <p:sp>
        <p:nvSpPr>
          <p:cNvPr id="17414" name="Подзаголовок 2"/>
          <p:cNvSpPr>
            <a:spLocks/>
          </p:cNvSpPr>
          <p:nvPr/>
        </p:nvSpPr>
        <p:spPr bwMode="auto">
          <a:xfrm>
            <a:off x="1116013" y="404813"/>
            <a:ext cx="7488237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Финансирование системы образования Приморского края </a:t>
            </a:r>
            <a:endParaRPr lang="ru-RU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Прямоугольник 3"/>
          <p:cNvSpPr>
            <a:spLocks noChangeArrowheads="1"/>
          </p:cNvSpPr>
          <p:nvPr/>
        </p:nvSpPr>
        <p:spPr bwMode="auto">
          <a:xfrm>
            <a:off x="611188" y="1844675"/>
            <a:ext cx="7993062" cy="4392613"/>
          </a:xfrm>
          <a:prstGeom prst="rect">
            <a:avLst/>
          </a:prstGeom>
          <a:solidFill>
            <a:srgbClr val="EFE5F7"/>
          </a:solidFill>
          <a:ln w="25400" algn="ctr">
            <a:solidFill>
              <a:srgbClr val="A2A2A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200" i="1">
                <a:latin typeface="Times New Roman" pitchFamily="18" charset="0"/>
                <a:cs typeface="Times New Roman" pitchFamily="18" charset="0"/>
              </a:rPr>
              <a:t>В результате проведения комплекса мероприятий: строительства (гг. Артем, Уссурийск, Фокино, с. Цуканово Хасанского района), реконструкции (г. Спасск - Дальний, Хасанский и Шкотовский районы), капитального ремонта (гг. Владивосток, Партизанск, Надеждинский район), выкупа зданий у собственников (г. Артем, Тернейский район), открытия дополнительных групп в действующих детских садах, развития негосударственного сектора дошкольного образования, - в 2014 году дополнительно создано 5410 мест (на 353 больше, чем в 2013 году). </a:t>
            </a:r>
          </a:p>
          <a:p>
            <a:pPr algn="ctr"/>
            <a:r>
              <a:rPr lang="ru-RU" sz="2200" i="1">
                <a:latin typeface="Times New Roman" pitchFamily="18" charset="0"/>
                <a:cs typeface="Times New Roman" pitchFamily="18" charset="0"/>
              </a:rPr>
              <a:t>Принятые меры позволили ликвидировать актуальную очередь детей в возрасте от 3 до 7 лет к 1 января 2015 года. </a:t>
            </a:r>
          </a:p>
        </p:txBody>
      </p:sp>
      <p:sp>
        <p:nvSpPr>
          <p:cNvPr id="36868" name="Подзаголовок 2"/>
          <p:cNvSpPr>
            <a:spLocks/>
          </p:cNvSpPr>
          <p:nvPr/>
        </p:nvSpPr>
        <p:spPr bwMode="auto">
          <a:xfrm>
            <a:off x="1187450" y="188913"/>
            <a:ext cx="74882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мероприятий по модернизации системы дошкольного образования Приморского края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Прямоугольник 3"/>
          <p:cNvSpPr>
            <a:spLocks noChangeArrowheads="1"/>
          </p:cNvSpPr>
          <p:nvPr/>
        </p:nvSpPr>
        <p:spPr bwMode="auto">
          <a:xfrm>
            <a:off x="611188" y="1844675"/>
            <a:ext cx="7993062" cy="4392613"/>
          </a:xfrm>
          <a:prstGeom prst="rect">
            <a:avLst/>
          </a:prstGeom>
          <a:solidFill>
            <a:srgbClr val="CC99FF">
              <a:alpha val="25000"/>
            </a:srgbClr>
          </a:solidFill>
          <a:ln w="25400" algn="ctr">
            <a:solidFill>
              <a:srgbClr val="A2A2A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200" i="1">
                <a:latin typeface="Times New Roman" pitchFamily="18" charset="0"/>
                <a:cs typeface="Times New Roman" pitchFamily="18" charset="0"/>
              </a:rPr>
              <a:t>В 2015 году планируется ввести 1925 мест, на эти цели в рамках подпрограммы «Развитие системы дошкольного образования» государственной программы «Развитие образования Приморского края» на 2013-2017 годы в консолидированном бюджете края предусмотрены средства в размере 194, 521 млн. рублей.</a:t>
            </a:r>
          </a:p>
          <a:p>
            <a:pPr algn="ctr"/>
            <a:r>
              <a:rPr lang="ru-RU" sz="2200" i="1">
                <a:latin typeface="Times New Roman" pitchFamily="18" charset="0"/>
                <a:cs typeface="Times New Roman" pitchFamily="18" charset="0"/>
              </a:rPr>
              <a:t>С начала текущего года для детей дошкольного возраста введено дополнительно 302 места:</a:t>
            </a:r>
          </a:p>
          <a:p>
            <a:pPr algn="ctr"/>
            <a:r>
              <a:rPr lang="ru-RU" sz="2200" i="1">
                <a:latin typeface="Times New Roman" pitchFamily="18" charset="0"/>
                <a:cs typeface="Times New Roman" pitchFamily="18" charset="0"/>
              </a:rPr>
              <a:t>- открыт 1 детский сад (новостройка) на 140 мест в г. Владивостоке (ул. Баляева, 50-в);</a:t>
            </a:r>
          </a:p>
          <a:p>
            <a:pPr algn="ctr"/>
            <a:r>
              <a:rPr lang="ru-RU" sz="2200" i="1">
                <a:latin typeface="Times New Roman" pitchFamily="18" charset="0"/>
                <a:cs typeface="Times New Roman" pitchFamily="18" charset="0"/>
              </a:rPr>
              <a:t>- в действующих ДОУ и СОШ открыто дополнительно 7 дошкольных групп на 162 места.</a:t>
            </a:r>
          </a:p>
        </p:txBody>
      </p:sp>
      <p:sp>
        <p:nvSpPr>
          <p:cNvPr id="37892" name="Подзаголовок 2"/>
          <p:cNvSpPr>
            <a:spLocks/>
          </p:cNvSpPr>
          <p:nvPr/>
        </p:nvSpPr>
        <p:spPr bwMode="auto">
          <a:xfrm>
            <a:off x="1187450" y="188913"/>
            <a:ext cx="74882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мероприятий по модернизации системы дошкольного образования Приморского края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013" y="188913"/>
            <a:ext cx="7488237" cy="8636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Ввод объектов дошкольного образования </a:t>
            </a:r>
          </a:p>
          <a:p>
            <a:pPr eaLnBrk="1" hangingPunct="1"/>
            <a:r>
              <a:rPr lang="ru-RU" sz="2400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2015 году в Приморском крае</a:t>
            </a:r>
          </a:p>
          <a:p>
            <a:pPr eaLnBrk="1" hangingPunct="1"/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4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658" name="Group 202"/>
          <p:cNvGraphicFramePr>
            <a:graphicFrameLocks noGrp="1"/>
          </p:cNvGraphicFramePr>
          <p:nvPr/>
        </p:nvGraphicFramePr>
        <p:xfrm>
          <a:off x="827088" y="1497013"/>
          <a:ext cx="7705725" cy="4784410"/>
        </p:xfrm>
        <a:graphic>
          <a:graphicData uri="http://schemas.openxmlformats.org/drawingml/2006/table">
            <a:tbl>
              <a:tblPr/>
              <a:tblGrid>
                <a:gridCol w="3954462"/>
                <a:gridCol w="1803400"/>
                <a:gridCol w="1947863"/>
              </a:tblGrid>
              <a:tr h="338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Территория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кол-во ДОУ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кол-во мест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Строительство: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г. Владивосток (ул. Маковского, 201)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230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г. Дальнереченск (ул. Ленина. 35)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5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Спасский муниципальный район (с. Летно – Хвалынское)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441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Реконструкции: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г. Владивосток 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г.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(ул. Интернациональная, 50; ул. Терешковой, 5-а;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ул. Ковальчука, 6; ул. Русская, 85; ул. Порт-Артурская. 68;);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925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Спасский муниципальный район</a:t>
                      </a:r>
                      <a:r>
                        <a:rPr kumimoji="0" lang="ru-RU" sz="1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(с. Прохоры)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70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г. Лесозаводск (ул. Ленинская, 37)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5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Капитальные ремонты: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Лазовский муниципальный район (п. Преображение, ул. Заводская,3)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ИТОГО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Calibri" pitchFamily="34" charset="0"/>
                        </a:rPr>
                        <a:t>1625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5" name="Прямоугольник 3"/>
          <p:cNvSpPr>
            <a:spLocks noChangeArrowheads="1"/>
          </p:cNvSpPr>
          <p:nvPr/>
        </p:nvSpPr>
        <p:spPr bwMode="auto">
          <a:xfrm>
            <a:off x="684213" y="1628775"/>
            <a:ext cx="7848600" cy="4465638"/>
          </a:xfrm>
          <a:prstGeom prst="rect">
            <a:avLst/>
          </a:prstGeom>
          <a:solidFill>
            <a:srgbClr val="EFE5F7"/>
          </a:solidFill>
          <a:ln w="25400" algn="ctr">
            <a:solidFill>
              <a:srgbClr val="A2A2A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200" i="1">
                <a:latin typeface="Times New Roman" pitchFamily="18" charset="0"/>
                <a:cs typeface="Times New Roman" pitchFamily="18" charset="0"/>
              </a:rPr>
              <a:t>Сегодня условия для обеспечения современного качественного образования созданы для 98,1% учащихся  общеобразовательных школ (в 2012 году – 83%, в 2011 году – 79%,). Доля муниципальных образований, в которых созданы такие условия  ‑96% (в 2012 году – 73,5%, в 2011 году - 58,8%,).</a:t>
            </a:r>
          </a:p>
          <a:p>
            <a:pPr algn="ctr"/>
            <a:r>
              <a:rPr lang="ru-RU" sz="2200" i="1">
                <a:latin typeface="Times New Roman" pitchFamily="18" charset="0"/>
                <a:cs typeface="Times New Roman" pitchFamily="18" charset="0"/>
              </a:rPr>
              <a:t>В рамках проекта модернизации современное оборудование установлено в 329 школах (64,4%). Из них 177 стали базовыми.</a:t>
            </a:r>
            <a:r>
              <a:rPr lang="ru-RU"/>
              <a:t> </a:t>
            </a:r>
          </a:p>
          <a:p>
            <a:pPr algn="ctr"/>
            <a:endParaRPr lang="ru-RU"/>
          </a:p>
          <a:p>
            <a:pPr algn="ctr"/>
            <a:r>
              <a:rPr lang="ru-RU" sz="2200" i="1">
                <a:latin typeface="Times New Roman" pitchFamily="18" charset="0"/>
                <a:cs typeface="Times New Roman" pitchFamily="18" charset="0"/>
              </a:rPr>
              <a:t>Продолжаем капитальный ремонт и благоустройство территорий базовых школ. В 2014 году из краевого бюджета на эти цели было направлено  83,9 млн. рублей, в таком же объеме предусмотрены средства и в 2015 году. </a:t>
            </a:r>
          </a:p>
        </p:txBody>
      </p:sp>
      <p:sp>
        <p:nvSpPr>
          <p:cNvPr id="38916" name="Подзаголовок 2"/>
          <p:cNvSpPr>
            <a:spLocks/>
          </p:cNvSpPr>
          <p:nvPr/>
        </p:nvSpPr>
        <p:spPr bwMode="auto">
          <a:xfrm>
            <a:off x="1187450" y="188913"/>
            <a:ext cx="74882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мероприятий по модернизации системы общего образования Приморского края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833438" cy="90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39" name="Прямоугольник 3"/>
          <p:cNvSpPr>
            <a:spLocks noChangeArrowheads="1"/>
          </p:cNvSpPr>
          <p:nvPr/>
        </p:nvSpPr>
        <p:spPr bwMode="auto">
          <a:xfrm>
            <a:off x="684213" y="1989138"/>
            <a:ext cx="7848600" cy="3527425"/>
          </a:xfrm>
          <a:prstGeom prst="rect">
            <a:avLst/>
          </a:prstGeom>
          <a:solidFill>
            <a:srgbClr val="CC99FF">
              <a:alpha val="25000"/>
            </a:srgbClr>
          </a:solidFill>
          <a:ln w="25400" algn="ctr">
            <a:solidFill>
              <a:srgbClr val="A2A2A2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i="1">
                <a:latin typeface="Times New Roman" pitchFamily="18" charset="0"/>
                <a:cs typeface="Times New Roman" pitchFamily="18" charset="0"/>
              </a:rPr>
              <a:t>Процент обучающихся на "4" и "5"; по итогам 2014/2015 учебного года – 43,6% (в 2014 году – 43,7 %). Показатели качества знаний учащихся на разных ступенях образования заслуживают глубокого анализа со стороны и руководителей школы, и учителей: в начальной школе он – 51,6%, а в 5-9 классах резко снижается до  36,8%, на старшей ступени – до 37,1%.</a:t>
            </a:r>
            <a:r>
              <a:rPr lang="ru-RU" sz="2400">
                <a:latin typeface="Times New Roman" pitchFamily="18" charset="0"/>
              </a:rPr>
              <a:t> </a:t>
            </a:r>
            <a:endParaRPr lang="ru-RU" sz="24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940" name="Подзаголовок 2"/>
          <p:cNvSpPr>
            <a:spLocks/>
          </p:cNvSpPr>
          <p:nvPr/>
        </p:nvSpPr>
        <p:spPr bwMode="auto">
          <a:xfrm>
            <a:off x="1187450" y="188913"/>
            <a:ext cx="74882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6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Реализация мероприятий по модернизации системы общего образования Приморского края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F7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013" y="188913"/>
            <a:ext cx="7488237" cy="863600"/>
          </a:xfrm>
        </p:spPr>
        <p:txBody>
          <a:bodyPr/>
          <a:lstStyle/>
          <a:p>
            <a:pPr eaLnBrk="1" hangingPunct="1"/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8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sz="2400" b="1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5" y="142875"/>
            <a:ext cx="900113" cy="982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Прямоугольник 21"/>
          <p:cNvSpPr/>
          <p:nvPr/>
        </p:nvSpPr>
        <p:spPr>
          <a:xfrm>
            <a:off x="755650" y="1628775"/>
            <a:ext cx="7848600" cy="410527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449263" algn="ctr"/>
            <a:r>
              <a:rPr lang="ru-RU" sz="24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10 школах-интернатах из 31 уже работают новые спортплощадки, сделан капитальный ремонт спортзалов.</a:t>
            </a:r>
          </a:p>
          <a:p>
            <a:pPr indent="449263" algn="ctr"/>
            <a:r>
              <a:rPr lang="ru-RU" sz="24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64 муниципальные школы и 2 краевые поставлены специализированные комплекты для инклюзивного образования детей с ограниченными возможностями здоровья.</a:t>
            </a:r>
          </a:p>
          <a:p>
            <a:pPr indent="449263" algn="ctr"/>
            <a:r>
              <a:rPr lang="ru-RU" sz="24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Доля школ, имеющих универсальную безбарьерную среду, в общем количестве общеобразовательных организаций Приморского края составляет 14,7 %  (план 12,8 %). </a:t>
            </a:r>
          </a:p>
        </p:txBody>
      </p:sp>
      <p:sp>
        <p:nvSpPr>
          <p:cNvPr id="20486" name="Подзаголовок 2"/>
          <p:cNvSpPr>
            <a:spLocks/>
          </p:cNvSpPr>
          <p:nvPr/>
        </p:nvSpPr>
        <p:spPr bwMode="auto">
          <a:xfrm>
            <a:off x="1258888" y="188913"/>
            <a:ext cx="7345362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Создание безбарьерной среды в системе </a:t>
            </a:r>
          </a:p>
          <a:p>
            <a:pPr algn="ctr">
              <a:buFont typeface="Arial" charset="0"/>
              <a:buNone/>
            </a:pPr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общего образования Приморского края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2030</TotalTime>
  <Words>897</Words>
  <Application>Microsoft Office PowerPoint</Application>
  <PresentationFormat>Экран (4:3)</PresentationFormat>
  <Paragraphs>143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    «Управление качеством образования через непрерывное совершенствование профессионализма педагога»      </vt:lpstr>
      <vt:lpstr>Задачи системы образования  Приморского края, которые решались  в 2014-2015 учебному году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Краевая сеть профессиональных образовательных учреждений, подведомственных департаменту образования и науки Приморского края</vt:lpstr>
      <vt:lpstr>Итоги работы системы образования  Приморского края в 2014-2015 учебному году </vt:lpstr>
      <vt:lpstr>Задачи системы образования Приморского края на 2015-2016 учебный год</vt:lpstr>
      <vt:lpstr>«Нам нужны школы, которые не просто учат, что чрезвычайно важно, это самое главное, но и школы, которые воспитывают личность. Граждан страны-   впитавших ее ценности, историю и традиции. Людей с широким кругозором, обладающих высокой внутренней культурой, способных  творчески и самостоятельно мыслить…….  Решающее значение для будущего российской школы приобретает профессиональный рост учителя.  Он должен быть готов использовать в  обучении современные  технологии,  уметь работать с детьми с ограниченными возможностями по здоровью. 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Горностаева Юлия Викторовна</dc:creator>
  <cp:lastModifiedBy>Виткалова Надежда Алексеевна</cp:lastModifiedBy>
  <cp:revision>357</cp:revision>
  <dcterms:created xsi:type="dcterms:W3CDTF">2011-08-19T00:44:55Z</dcterms:created>
  <dcterms:modified xsi:type="dcterms:W3CDTF">2015-08-20T09:07:41Z</dcterms:modified>
</cp:coreProperties>
</file>