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42" r:id="rId3"/>
    <p:sldId id="343" r:id="rId4"/>
    <p:sldId id="346" r:id="rId5"/>
    <p:sldId id="347" r:id="rId6"/>
    <p:sldId id="348" r:id="rId7"/>
    <p:sldId id="351" r:id="rId8"/>
    <p:sldId id="356" r:id="rId9"/>
    <p:sldId id="319" r:id="rId10"/>
    <p:sldId id="322" r:id="rId11"/>
    <p:sldId id="335" r:id="rId12"/>
    <p:sldId id="325" r:id="rId13"/>
    <p:sldId id="337" r:id="rId14"/>
    <p:sldId id="344" r:id="rId15"/>
    <p:sldId id="352" r:id="rId16"/>
    <p:sldId id="345" r:id="rId17"/>
    <p:sldId id="353" r:id="rId18"/>
    <p:sldId id="333" r:id="rId19"/>
    <p:sldId id="33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EDF6F9"/>
    <a:srgbClr val="FEF6F0"/>
    <a:srgbClr val="EEEAF2"/>
    <a:srgbClr val="F5F5F5"/>
    <a:srgbClr val="F7F7F7"/>
    <a:srgbClr val="E9EFF7"/>
    <a:srgbClr val="D5E1EF"/>
    <a:srgbClr val="DDEEFF"/>
    <a:srgbClr val="C2D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96773980389845E-2"/>
          <c:y val="1.8218394092313648E-7"/>
          <c:w val="0.95735490061398842"/>
          <c:h val="0.7557587432806007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AE1A8E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D13B5F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69A945"/>
              </a:solidFill>
            </c:spPr>
          </c:dPt>
          <c:dPt>
            <c:idx val="11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3,620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3,550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Лист1!$A$1:$A$12</c:f>
              <c:strCache>
                <c:ptCount val="12"/>
                <c:pt idx="0">
                  <c:v>г. Арсеньев</c:v>
                </c:pt>
                <c:pt idx="1">
                  <c:v>Михайловский район</c:v>
                </c:pt>
                <c:pt idx="2">
                  <c:v>г. Владивосток </c:v>
                </c:pt>
                <c:pt idx="3">
                  <c:v>Яковлевский район</c:v>
                </c:pt>
                <c:pt idx="4">
                  <c:v>Ханкайский район</c:v>
                </c:pt>
                <c:pt idx="5">
                  <c:v>Ольгинский район</c:v>
                </c:pt>
                <c:pt idx="6">
                  <c:v>г. Лесозаводск </c:v>
                </c:pt>
                <c:pt idx="7">
                  <c:v>г. Артем </c:v>
                </c:pt>
                <c:pt idx="8">
                  <c:v>г. Находка </c:v>
                </c:pt>
                <c:pt idx="9">
                  <c:v>г. Большой Камень </c:v>
                </c:pt>
                <c:pt idx="10">
                  <c:v>Надеждинский район</c:v>
                </c:pt>
                <c:pt idx="11">
                  <c:v>Чугуевский район</c:v>
                </c:pt>
              </c:strCache>
            </c:strRef>
          </c:cat>
          <c:val>
            <c:numRef>
              <c:f>Лист1!$B$1:$B$12</c:f>
              <c:numCache>
                <c:formatCode>General</c:formatCode>
                <c:ptCount val="12"/>
                <c:pt idx="0">
                  <c:v>3.665</c:v>
                </c:pt>
                <c:pt idx="1">
                  <c:v>3.6219999999999999</c:v>
                </c:pt>
                <c:pt idx="2">
                  <c:v>3.62</c:v>
                </c:pt>
                <c:pt idx="3">
                  <c:v>3.5720000000000001</c:v>
                </c:pt>
                <c:pt idx="4">
                  <c:v>3.5670000000000002</c:v>
                </c:pt>
                <c:pt idx="5">
                  <c:v>3.55</c:v>
                </c:pt>
                <c:pt idx="6">
                  <c:v>3.5419999999999998</c:v>
                </c:pt>
                <c:pt idx="7">
                  <c:v>3.5409999999999999</c:v>
                </c:pt>
                <c:pt idx="8">
                  <c:v>3.5179999999999998</c:v>
                </c:pt>
                <c:pt idx="9">
                  <c:v>3.5129999999999999</c:v>
                </c:pt>
                <c:pt idx="10">
                  <c:v>3.5070000000000001</c:v>
                </c:pt>
                <c:pt idx="11">
                  <c:v>3.4969999999999999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702144"/>
        <c:axId val="41703680"/>
        <c:axId val="0"/>
      </c:bar3DChart>
      <c:catAx>
        <c:axId val="4170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703680"/>
        <c:crosses val="autoZero"/>
        <c:auto val="1"/>
        <c:lblAlgn val="ctr"/>
        <c:lblOffset val="100"/>
        <c:noMultiLvlLbl val="0"/>
      </c:catAx>
      <c:valAx>
        <c:axId val="41703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702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D456C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B74517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rgbClr val="4E9CB8"/>
              </a:solidFill>
            </c:spPr>
          </c:dPt>
          <c:dPt>
            <c:idx val="12"/>
            <c:invertIfNegative val="0"/>
            <c:bubble3D val="0"/>
            <c:spPr>
              <a:solidFill>
                <a:srgbClr val="5D5DFF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Лист1!$A$1:$A$15</c:f>
              <c:strCache>
                <c:ptCount val="15"/>
                <c:pt idx="0">
                  <c:v>г. Арсеньев</c:v>
                </c:pt>
                <c:pt idx="1">
                  <c:v>Шкотовский район</c:v>
                </c:pt>
                <c:pt idx="2">
                  <c:v>Кировский район</c:v>
                </c:pt>
                <c:pt idx="3">
                  <c:v>г. Фокино </c:v>
                </c:pt>
                <c:pt idx="4">
                  <c:v>Чугуевский район</c:v>
                </c:pt>
                <c:pt idx="5">
                  <c:v>г. Партизанск</c:v>
                </c:pt>
                <c:pt idx="6">
                  <c:v>Ольгинский район</c:v>
                </c:pt>
                <c:pt idx="7">
                  <c:v>г. Артем </c:v>
                </c:pt>
                <c:pt idx="8">
                  <c:v>Ханкайский район</c:v>
                </c:pt>
                <c:pt idx="9">
                  <c:v>Михайловский район</c:v>
                </c:pt>
                <c:pt idx="10">
                  <c:v>г. Большой Камень </c:v>
                </c:pt>
                <c:pt idx="11">
                  <c:v>г. Владивосток </c:v>
                </c:pt>
                <c:pt idx="12">
                  <c:v>Анучинский район</c:v>
                </c:pt>
                <c:pt idx="13">
                  <c:v>г. Уссурийск </c:v>
                </c:pt>
                <c:pt idx="14">
                  <c:v>г. Дальнегорск </c:v>
                </c:pt>
              </c:strCache>
            </c:strRef>
          </c:cat>
          <c:val>
            <c:numRef>
              <c:f>Лист1!$B$1:$B$15</c:f>
              <c:numCache>
                <c:formatCode>General</c:formatCode>
                <c:ptCount val="15"/>
                <c:pt idx="0">
                  <c:v>4.3689999999999998</c:v>
                </c:pt>
                <c:pt idx="1">
                  <c:v>4.2149999999999999</c:v>
                </c:pt>
                <c:pt idx="2">
                  <c:v>4.2130000000000001</c:v>
                </c:pt>
                <c:pt idx="3">
                  <c:v>4.1139999999999999</c:v>
                </c:pt>
                <c:pt idx="4">
                  <c:v>4.0869999999999997</c:v>
                </c:pt>
                <c:pt idx="5">
                  <c:v>4.0750000000000002</c:v>
                </c:pt>
                <c:pt idx="6">
                  <c:v>4.0670000000000002</c:v>
                </c:pt>
                <c:pt idx="7">
                  <c:v>4.0590000000000002</c:v>
                </c:pt>
                <c:pt idx="8">
                  <c:v>4.0590000000000002</c:v>
                </c:pt>
                <c:pt idx="9">
                  <c:v>4.0439999999999996</c:v>
                </c:pt>
                <c:pt idx="10">
                  <c:v>4.0430000000000001</c:v>
                </c:pt>
                <c:pt idx="11">
                  <c:v>4.0209999999999999</c:v>
                </c:pt>
                <c:pt idx="12">
                  <c:v>4.0170000000000003</c:v>
                </c:pt>
                <c:pt idx="13">
                  <c:v>4.0140000000000002</c:v>
                </c:pt>
                <c:pt idx="14">
                  <c:v>3.9940000000000002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229888"/>
        <c:axId val="102231424"/>
        <c:axId val="0"/>
      </c:bar3DChart>
      <c:catAx>
        <c:axId val="10222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231424"/>
        <c:crosses val="autoZero"/>
        <c:auto val="1"/>
        <c:lblAlgn val="ctr"/>
        <c:lblOffset val="100"/>
        <c:noMultiLvlLbl val="0"/>
      </c:catAx>
      <c:valAx>
        <c:axId val="10223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2229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017877304931783E-2"/>
          <c:y val="1.9438786677619336E-7"/>
          <c:w val="0.95373972644188132"/>
          <c:h val="0.749272503408591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3FFC4"/>
              </a:solidFill>
            </c:spPr>
          </c:dPt>
          <c:dPt>
            <c:idx val="1"/>
            <c:invertIfNegative val="0"/>
            <c:bubble3D val="0"/>
            <c:spPr>
              <a:solidFill>
                <a:srgbClr val="5BFFA5"/>
              </a:solidFill>
            </c:spPr>
          </c:dPt>
          <c:dPt>
            <c:idx val="2"/>
            <c:invertIfNegative val="0"/>
            <c:bubble3D val="0"/>
            <c:spPr>
              <a:solidFill>
                <a:srgbClr val="19FF81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66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D25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8A3E"/>
              </a:solidFill>
            </c:spPr>
          </c:dPt>
          <c:dPt>
            <c:idx val="7"/>
            <c:invertIfNegative val="0"/>
            <c:bubble3D val="0"/>
            <c:spPr>
              <a:solidFill>
                <a:srgbClr val="CEEAB0"/>
              </a:solidFill>
            </c:spPr>
          </c:dPt>
          <c:dPt>
            <c:idx val="8"/>
            <c:invertIfNegative val="0"/>
            <c:bubble3D val="0"/>
            <c:spPr>
              <a:solidFill>
                <a:srgbClr val="BCE292"/>
              </a:solidFill>
            </c:spPr>
          </c:dPt>
          <c:dPt>
            <c:idx val="9"/>
            <c:invertIfNegative val="0"/>
            <c:bubble3D val="0"/>
            <c:spPr>
              <a:solidFill>
                <a:srgbClr val="A7D971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7D256"/>
              </a:solidFill>
            </c:spPr>
          </c:dPt>
          <c:dPt>
            <c:idx val="11"/>
            <c:invertIfNegative val="0"/>
            <c:bubble3D val="0"/>
            <c:spPr>
              <a:solidFill>
                <a:srgbClr val="84CA36"/>
              </a:solidFill>
            </c:spPr>
          </c:dPt>
          <c:dPt>
            <c:idx val="12"/>
            <c:invertIfNegative val="0"/>
            <c:bubble3D val="0"/>
            <c:spPr>
              <a:solidFill>
                <a:srgbClr val="70AD2D"/>
              </a:solidFill>
            </c:spPr>
          </c:dPt>
          <c:dPt>
            <c:idx val="13"/>
            <c:invertIfNegative val="0"/>
            <c:bubble3D val="0"/>
            <c:spPr>
              <a:solidFill>
                <a:srgbClr val="5F9226"/>
              </a:solidFill>
            </c:spPr>
          </c:dPt>
          <c:dPt>
            <c:idx val="14"/>
            <c:invertIfNegative val="0"/>
            <c:bubble3D val="0"/>
            <c:spPr>
              <a:solidFill>
                <a:srgbClr val="4F7A2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3A5917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Лист1!$A$1:$A$16</c:f>
              <c:strCache>
                <c:ptCount val="16"/>
                <c:pt idx="0">
                  <c:v>г. Арсеньев</c:v>
                </c:pt>
                <c:pt idx="1">
                  <c:v>Кировский район</c:v>
                </c:pt>
                <c:pt idx="2">
                  <c:v>Михайловский район</c:v>
                </c:pt>
                <c:pt idx="3">
                  <c:v>г. Владивосток </c:v>
                </c:pt>
                <c:pt idx="4">
                  <c:v>Ханкайский район</c:v>
                </c:pt>
                <c:pt idx="5">
                  <c:v>Шкотовский район</c:v>
                </c:pt>
                <c:pt idx="6">
                  <c:v>Ольгинский район</c:v>
                </c:pt>
                <c:pt idx="7">
                  <c:v>г. Артем </c:v>
                </c:pt>
                <c:pt idx="8">
                  <c:v>Чугуевский район</c:v>
                </c:pt>
                <c:pt idx="9">
                  <c:v>г. Большой Камень </c:v>
                </c:pt>
                <c:pt idx="10">
                  <c:v>Анучинский район</c:v>
                </c:pt>
                <c:pt idx="11">
                  <c:v>Яковлевский район</c:v>
                </c:pt>
                <c:pt idx="12">
                  <c:v>г. Партизанск</c:v>
                </c:pt>
                <c:pt idx="13">
                  <c:v>г. Уссурийск </c:v>
                </c:pt>
                <c:pt idx="14">
                  <c:v>г. Дальнегорск </c:v>
                </c:pt>
                <c:pt idx="15">
                  <c:v>г. Находка </c:v>
                </c:pt>
              </c:strCache>
            </c:strRef>
          </c:cat>
          <c:val>
            <c:numRef>
              <c:f>Лист1!$B$1:$B$16</c:f>
              <c:numCache>
                <c:formatCode>General</c:formatCode>
                <c:ptCount val="16"/>
                <c:pt idx="0">
                  <c:v>4.0170000000000003</c:v>
                </c:pt>
                <c:pt idx="1">
                  <c:v>3.8359999999999999</c:v>
                </c:pt>
                <c:pt idx="2">
                  <c:v>3.8330000000000002</c:v>
                </c:pt>
                <c:pt idx="3">
                  <c:v>3.82</c:v>
                </c:pt>
                <c:pt idx="4">
                  <c:v>3.8130000000000002</c:v>
                </c:pt>
                <c:pt idx="5">
                  <c:v>3.8090000000000002</c:v>
                </c:pt>
                <c:pt idx="6">
                  <c:v>3.8079999999999998</c:v>
                </c:pt>
                <c:pt idx="7">
                  <c:v>3.8</c:v>
                </c:pt>
                <c:pt idx="8">
                  <c:v>3.7919999999999998</c:v>
                </c:pt>
                <c:pt idx="9">
                  <c:v>3.778</c:v>
                </c:pt>
                <c:pt idx="10">
                  <c:v>3.754</c:v>
                </c:pt>
                <c:pt idx="11">
                  <c:v>3.754</c:v>
                </c:pt>
                <c:pt idx="12">
                  <c:v>3.7519999999999998</c:v>
                </c:pt>
                <c:pt idx="13">
                  <c:v>3.7450000000000001</c:v>
                </c:pt>
                <c:pt idx="14">
                  <c:v>3.738</c:v>
                </c:pt>
                <c:pt idx="15">
                  <c:v>3.7370000000000001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806656"/>
        <c:axId val="42820736"/>
        <c:axId val="0"/>
      </c:bar3DChart>
      <c:catAx>
        <c:axId val="42806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820736"/>
        <c:crosses val="autoZero"/>
        <c:auto val="1"/>
        <c:lblAlgn val="ctr"/>
        <c:lblOffset val="100"/>
        <c:noMultiLvlLbl val="0"/>
      </c:catAx>
      <c:valAx>
        <c:axId val="4282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806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Лист1!$A$1:$A$20</c:f>
              <c:strCache>
                <c:ptCount val="20"/>
                <c:pt idx="0">
                  <c:v>Школа № 13 г.Владивостока</c:v>
                </c:pt>
                <c:pt idx="1">
                  <c:v>Школа № 8 г.Большой Камень</c:v>
                </c:pt>
                <c:pt idx="2">
                  <c:v>Лицей "Технический" г.Владивостока</c:v>
                </c:pt>
                <c:pt idx="3">
                  <c:v>Школа № 26 г.Владивостока</c:v>
                </c:pt>
                <c:pt idx="4">
                  <c:v>Гимназия № 259 г.Фокино</c:v>
                </c:pt>
                <c:pt idx="5">
                  <c:v>Школа № 3 с.Камень-Рыболов Ханкайского р-на</c:v>
                </c:pt>
                <c:pt idx="6">
                  <c:v>Школа № 8 г.Арсеньева</c:v>
                </c:pt>
                <c:pt idx="7">
                  <c:v>Школа № 1 г.Арсеньева</c:v>
                </c:pt>
                <c:pt idx="8">
                  <c:v>Школа № 3 г.Дальнегорска</c:v>
                </c:pt>
                <c:pt idx="9">
                  <c:v>Школа п.Моряк-Рыболов Ольгинского р-на</c:v>
                </c:pt>
                <c:pt idx="10">
                  <c:v>Школа № 14 п.Подъяпольский Шкотовского р-на</c:v>
                </c:pt>
                <c:pt idx="11">
                  <c:v>Гимназия № 29 г.Уссурийска</c:v>
                </c:pt>
                <c:pt idx="12">
                  <c:v>Гимназия № 7 г.Арсеньева</c:v>
                </c:pt>
                <c:pt idx="13">
                  <c:v>Школа с.Золотая Долина Партизанского р-на</c:v>
                </c:pt>
                <c:pt idx="14">
                  <c:v>Школа № 3 г.Артёма</c:v>
                </c:pt>
                <c:pt idx="15">
                  <c:v>Школа № 1 п.Кировский</c:v>
                </c:pt>
                <c:pt idx="16">
                  <c:v>Школа № 10 г.Артёма</c:v>
                </c:pt>
                <c:pt idx="17">
                  <c:v>Школа № 10 г.Находки</c:v>
                </c:pt>
                <c:pt idx="18">
                  <c:v>Гимназия № 1 г.Артёма</c:v>
                </c:pt>
                <c:pt idx="19">
                  <c:v>Гимназия "Исток" г.Дальнегорска</c:v>
                </c:pt>
              </c:strCache>
            </c:strRef>
          </c:cat>
          <c:val>
            <c:numRef>
              <c:f>Лист1!$B$1:$B$20</c:f>
              <c:numCache>
                <c:formatCode>General</c:formatCode>
                <c:ptCount val="20"/>
              </c:numCache>
            </c:numRef>
          </c:val>
        </c:ser>
        <c:ser>
          <c:idx val="1"/>
          <c:order val="1"/>
          <c:invertIfNegative val="0"/>
          <c:cat>
            <c:strRef>
              <c:f>Лист1!$A$1:$A$20</c:f>
              <c:strCache>
                <c:ptCount val="20"/>
                <c:pt idx="0">
                  <c:v>Школа № 13 г.Владивостока</c:v>
                </c:pt>
                <c:pt idx="1">
                  <c:v>Школа № 8 г.Большой Камень</c:v>
                </c:pt>
                <c:pt idx="2">
                  <c:v>Лицей "Технический" г.Владивостока</c:v>
                </c:pt>
                <c:pt idx="3">
                  <c:v>Школа № 26 г.Владивостока</c:v>
                </c:pt>
                <c:pt idx="4">
                  <c:v>Гимназия № 259 г.Фокино</c:v>
                </c:pt>
                <c:pt idx="5">
                  <c:v>Школа № 3 с.Камень-Рыболов Ханкайского р-на</c:v>
                </c:pt>
                <c:pt idx="6">
                  <c:v>Школа № 8 г.Арсеньева</c:v>
                </c:pt>
                <c:pt idx="7">
                  <c:v>Школа № 1 г.Арсеньева</c:v>
                </c:pt>
                <c:pt idx="8">
                  <c:v>Школа № 3 г.Дальнегорска</c:v>
                </c:pt>
                <c:pt idx="9">
                  <c:v>Школа п.Моряк-Рыболов Ольгинского р-на</c:v>
                </c:pt>
                <c:pt idx="10">
                  <c:v>Школа № 14 п.Подъяпольский Шкотовского р-на</c:v>
                </c:pt>
                <c:pt idx="11">
                  <c:v>Гимназия № 29 г.Уссурийска</c:v>
                </c:pt>
                <c:pt idx="12">
                  <c:v>Гимназия № 7 г.Арсеньева</c:v>
                </c:pt>
                <c:pt idx="13">
                  <c:v>Школа с.Золотая Долина Партизанского р-на</c:v>
                </c:pt>
                <c:pt idx="14">
                  <c:v>Школа № 3 г.Артёма</c:v>
                </c:pt>
                <c:pt idx="15">
                  <c:v>Школа № 1 п.Кировский</c:v>
                </c:pt>
                <c:pt idx="16">
                  <c:v>Школа № 10 г.Артёма</c:v>
                </c:pt>
                <c:pt idx="17">
                  <c:v>Школа № 10 г.Находки</c:v>
                </c:pt>
                <c:pt idx="18">
                  <c:v>Гимназия № 1 г.Артёма</c:v>
                </c:pt>
                <c:pt idx="19">
                  <c:v>Гимназия "Исток" г.Дальнегорска</c:v>
                </c:pt>
              </c:strCache>
            </c:strRef>
          </c:cat>
          <c:val>
            <c:numRef>
              <c:f>Лист1!$C$1:$C$20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spPr>
            <a:solidFill>
              <a:srgbClr val="0036A2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Лист1!$A$1:$A$20</c:f>
              <c:strCache>
                <c:ptCount val="20"/>
                <c:pt idx="0">
                  <c:v>Школа № 13 г.Владивостока</c:v>
                </c:pt>
                <c:pt idx="1">
                  <c:v>Школа № 8 г.Большой Камень</c:v>
                </c:pt>
                <c:pt idx="2">
                  <c:v>Лицей "Технический" г.Владивостока</c:v>
                </c:pt>
                <c:pt idx="3">
                  <c:v>Школа № 26 г.Владивостока</c:v>
                </c:pt>
                <c:pt idx="4">
                  <c:v>Гимназия № 259 г.Фокино</c:v>
                </c:pt>
                <c:pt idx="5">
                  <c:v>Школа № 3 с.Камень-Рыболов Ханкайского р-на</c:v>
                </c:pt>
                <c:pt idx="6">
                  <c:v>Школа № 8 г.Арсеньева</c:v>
                </c:pt>
                <c:pt idx="7">
                  <c:v>Школа № 1 г.Арсеньева</c:v>
                </c:pt>
                <c:pt idx="8">
                  <c:v>Школа № 3 г.Дальнегорска</c:v>
                </c:pt>
                <c:pt idx="9">
                  <c:v>Школа п.Моряк-Рыболов Ольгинского р-на</c:v>
                </c:pt>
                <c:pt idx="10">
                  <c:v>Школа № 14 п.Подъяпольский Шкотовского р-на</c:v>
                </c:pt>
                <c:pt idx="11">
                  <c:v>Гимназия № 29 г.Уссурийска</c:v>
                </c:pt>
                <c:pt idx="12">
                  <c:v>Гимназия № 7 г.Арсеньева</c:v>
                </c:pt>
                <c:pt idx="13">
                  <c:v>Школа с.Золотая Долина Партизанского р-на</c:v>
                </c:pt>
                <c:pt idx="14">
                  <c:v>Школа № 3 г.Артёма</c:v>
                </c:pt>
                <c:pt idx="15">
                  <c:v>Школа № 1 п.Кировский</c:v>
                </c:pt>
                <c:pt idx="16">
                  <c:v>Школа № 10 г.Артёма</c:v>
                </c:pt>
                <c:pt idx="17">
                  <c:v>Школа № 10 г.Находки</c:v>
                </c:pt>
                <c:pt idx="18">
                  <c:v>Гимназия № 1 г.Артёма</c:v>
                </c:pt>
                <c:pt idx="19">
                  <c:v>Гимназия "Исток" г.Дальнегорска</c:v>
                </c:pt>
              </c:strCache>
            </c:strRef>
          </c:cat>
          <c:val>
            <c:numRef>
              <c:f>Лист1!$D$1:$D$20</c:f>
              <c:numCache>
                <c:formatCode>General</c:formatCode>
                <c:ptCount val="20"/>
                <c:pt idx="0">
                  <c:v>4.4740000000000002</c:v>
                </c:pt>
                <c:pt idx="1">
                  <c:v>4.3570000000000002</c:v>
                </c:pt>
                <c:pt idx="2">
                  <c:v>4.3570000000000002</c:v>
                </c:pt>
                <c:pt idx="3">
                  <c:v>4.2919999999999998</c:v>
                </c:pt>
                <c:pt idx="4">
                  <c:v>4.2889999999999997</c:v>
                </c:pt>
                <c:pt idx="5">
                  <c:v>4.2850000000000001</c:v>
                </c:pt>
                <c:pt idx="6">
                  <c:v>4.2770000000000001</c:v>
                </c:pt>
                <c:pt idx="7">
                  <c:v>4.2350000000000003</c:v>
                </c:pt>
                <c:pt idx="8">
                  <c:v>4.2050000000000001</c:v>
                </c:pt>
                <c:pt idx="9">
                  <c:v>4.2</c:v>
                </c:pt>
                <c:pt idx="10">
                  <c:v>4.2</c:v>
                </c:pt>
                <c:pt idx="11">
                  <c:v>4.18</c:v>
                </c:pt>
                <c:pt idx="12">
                  <c:v>4.1580000000000004</c:v>
                </c:pt>
                <c:pt idx="13">
                  <c:v>4.1539999999999999</c:v>
                </c:pt>
                <c:pt idx="14">
                  <c:v>4.1440000000000001</c:v>
                </c:pt>
                <c:pt idx="15">
                  <c:v>4.1349999999999998</c:v>
                </c:pt>
                <c:pt idx="16">
                  <c:v>4.125</c:v>
                </c:pt>
                <c:pt idx="17">
                  <c:v>4.1120000000000001</c:v>
                </c:pt>
                <c:pt idx="18">
                  <c:v>4.1070000000000002</c:v>
                </c:pt>
                <c:pt idx="19">
                  <c:v>4.1059999999999999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848640"/>
        <c:axId val="42850176"/>
        <c:axId val="0"/>
      </c:bar3DChart>
      <c:catAx>
        <c:axId val="4284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2850176"/>
        <c:crosses val="autoZero"/>
        <c:auto val="1"/>
        <c:lblAlgn val="ctr"/>
        <c:lblOffset val="100"/>
        <c:noMultiLvlLbl val="0"/>
      </c:catAx>
      <c:valAx>
        <c:axId val="4285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84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0.48011</cdr:x>
      <cdr:y>0.09183</cdr:y>
    </cdr:from>
    <cdr:to>
      <cdr:x>0.97737</cdr:x>
      <cdr:y>0.15742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504056"/>
          <a:ext cx="4176495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ПО КРАЮ – 3,495</a:t>
          </a:r>
          <a:endParaRPr lang="ru-RU" sz="1800" b="1" dirty="0">
            <a:solidFill>
              <a:srgbClr val="86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0.50862</cdr:x>
      <cdr:y>0.09459</cdr:y>
    </cdr:from>
    <cdr:to>
      <cdr:x>0.97414</cdr:x>
      <cdr:y>0.17161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2" y="504056"/>
          <a:ext cx="3888455" cy="4104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ПО КРАЮ - 3,980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0.48861</cdr:x>
      <cdr:y>0.08342</cdr:y>
    </cdr:from>
    <cdr:to>
      <cdr:x>0.94331</cdr:x>
      <cdr:y>0.15402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95529" y="445630"/>
          <a:ext cx="3997385" cy="3771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</a:t>
          </a:r>
          <a:r>
            <a:rPr lang="ru-RU" sz="1800" b="1" baseline="0" dirty="0">
              <a:solidFill>
                <a:srgbClr val="86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КРАЮ - 3,737</a:t>
          </a:r>
          <a:endParaRPr lang="ru-RU" sz="1800" b="1" dirty="0">
            <a:solidFill>
              <a:srgbClr val="86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1506E-96D7-4548-AC4C-EA17AD3BCD4F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D954-984F-4357-AC13-38B598F0B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4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F6F-FAED-43C7-95E5-0DD25A20639E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E57-D2BF-41E3-8CD6-EC02564381FA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DC8C-B973-4896-B47D-9D9EE8CBA19D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BBE-2FF9-42E4-8D78-7D3A8DBB2999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2C33-C41C-4BA7-A614-F8DC3429A7E9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D951-1737-4EAB-A60B-4D4454F039C7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8B2A-F6AA-4760-878E-AD359B427EC7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AD2B-AD21-45DC-99DF-5C84EDE5195A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7D1-A7BA-4402-9A50-D88D8D61DA5C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A949-5454-4529-9C5C-1BA830315F5D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678F-3C0F-48EB-8554-D5278C9FE1BF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B4CC-5525-4895-AADA-39180478F0E9}" type="datetime1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8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9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0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jpeg"/><Relationship Id="rId7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2.xlsx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ornostaeva_yv\Мои документы\Мои рисунки\My Pictures\ГИА 9\волна3.jpg"/>
          <p:cNvPicPr>
            <a:picLocks noChangeAspect="1" noChangeArrowheads="1"/>
          </p:cNvPicPr>
          <p:nvPr/>
        </p:nvPicPr>
        <p:blipFill>
          <a:blip r:embed="rId2" cstate="print">
            <a:lum bright="67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3672408"/>
          </a:xfrm>
        </p:spPr>
        <p:txBody>
          <a:bodyPr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en-US" sz="4000" b="1" dirty="0" smtClean="0">
                <a:latin typeface="Times New Roman"/>
                <a:ea typeface="Times New Roman"/>
              </a:rPr>
              <a:t/>
            </a:r>
            <a:br>
              <a:rPr lang="en-US" sz="4000" b="1" dirty="0" smtClean="0">
                <a:latin typeface="Times New Roman"/>
                <a:ea typeface="Times New Roman"/>
              </a:rPr>
            </a:br>
            <a:r>
              <a:rPr lang="en-US" sz="4000" b="1" dirty="0" smtClean="0">
                <a:latin typeface="Times New Roman"/>
                <a:ea typeface="Times New Roman"/>
              </a:rPr>
              <a:t/>
            </a:r>
            <a:br>
              <a:rPr lang="en-US" sz="40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Использование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результатов государственной итоговой аттестации в управлении качеством образования в целях обеспечения единого образовательного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пространства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949280"/>
            <a:ext cx="6400800" cy="504056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21 августа 201</a:t>
            </a:r>
            <a:r>
              <a:rPr lang="en-US" sz="2000" b="1" i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sz="2000" b="1" i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88640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Н. А. Виткалова,</a:t>
            </a:r>
          </a:p>
          <a:p>
            <a:pPr algn="r"/>
            <a:r>
              <a:rPr lang="ru-RU" sz="2000" b="1" i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департамента образования и науки Приморского края</a:t>
            </a:r>
            <a:endParaRPr lang="ru-RU" sz="2000" b="1" i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72706" name="Picture 2" descr="C:\Documents and Settings\gornostaeva_yv\Рабочий стол\Г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3"/>
            <a:ext cx="1986439" cy="138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472608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выбору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673527"/>
              </p:ext>
            </p:extLst>
          </p:nvPr>
        </p:nvGraphicFramePr>
        <p:xfrm>
          <a:off x="107504" y="1124744"/>
          <a:ext cx="8928992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8" name="Лист" r:id="rId4" imgW="9820275" imgH="5534025" progId="Excel.Sheet.12">
                  <p:embed/>
                </p:oleObj>
              </mc:Choice>
              <mc:Fallback>
                <p:oleObj name="Лист" r:id="rId4" imgW="9820275" imgH="5534025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8928992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17152" y="-918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76064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балл ЕГЭ за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66480"/>
              </p:ext>
            </p:extLst>
          </p:nvPr>
        </p:nvGraphicFramePr>
        <p:xfrm>
          <a:off x="251520" y="1340768"/>
          <a:ext cx="8729227" cy="5212080"/>
        </p:xfrm>
        <a:graphic>
          <a:graphicData uri="http://schemas.openxmlformats.org/drawingml/2006/table">
            <a:tbl>
              <a:tblPr/>
              <a:tblGrid>
                <a:gridCol w="506523"/>
                <a:gridCol w="2286630"/>
                <a:gridCol w="766975"/>
                <a:gridCol w="793368"/>
                <a:gridCol w="892540"/>
                <a:gridCol w="793368"/>
                <a:gridCol w="892540"/>
                <a:gridCol w="892540"/>
                <a:gridCol w="904743"/>
              </a:tblGrid>
              <a:tr h="387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5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500" b="1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 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9FF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язык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50,53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52,47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55,13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55,88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63,14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</a:tr>
              <a:tr h="30135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 и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ИКТ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43,84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52,47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51,08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51,87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47,40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45,35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48,63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48,59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48,06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47,40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37,73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41,48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43,28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43,58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,2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43,32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D1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r>
                        <a:rPr lang="en-US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5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проф.)</a:t>
                      </a:r>
                      <a:endParaRPr lang="ru-RU" sz="15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34,91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37,27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39,12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39,07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,44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40,19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40,80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43,52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42,46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42,31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47,51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6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40,28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40,66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48,78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50,2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56,88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4D4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Немецкий язык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92,00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06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Французский язык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55,0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33,00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FE"/>
                    </a:solidFill>
                  </a:tcPr>
                </a:tc>
              </a:tr>
              <a:tr h="26368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Испанский язык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  <a:tr h="24036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52,33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53,10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54,25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52,84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50,82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42,27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43,19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44,46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48,55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60,71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r>
                        <a:rPr lang="ru-RU" sz="1600" b="1" baseline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600" b="1" baseline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C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40,67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44,71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47,57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50,69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46,05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42,56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45,45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45,98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46,58</a:t>
                      </a: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r>
                        <a:rPr lang="ru-RU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52,90</a:t>
                      </a:r>
                      <a:endParaRPr lang="ru-RU" sz="1600" b="1" baseline="0" dirty="0"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5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(базовая)</a:t>
                      </a:r>
                      <a:endParaRPr lang="ru-RU" sz="15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779" marR="5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3,68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effectLst/>
                        <a:latin typeface="NTTimes/Cyrill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EA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12768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ЕГЭ, набравших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баллов по учебным предметам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86199"/>
              </p:ext>
            </p:extLst>
          </p:nvPr>
        </p:nvGraphicFramePr>
        <p:xfrm>
          <a:off x="107950" y="1628775"/>
          <a:ext cx="8956675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3" name="Лист" r:id="rId4" imgW="9667875" imgH="4905375" progId="Excel.Sheet.12">
                  <p:embed/>
                </p:oleObj>
              </mc:Choice>
              <mc:Fallback>
                <p:oleObj name="Лист" r:id="rId4" imgW="9667875" imgH="4905375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628775"/>
                        <a:ext cx="8956675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выпускников, не получивших аттестаты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08550"/>
              </p:ext>
            </p:extLst>
          </p:nvPr>
        </p:nvGraphicFramePr>
        <p:xfrm>
          <a:off x="179517" y="1341438"/>
          <a:ext cx="8856980" cy="532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0" name="Лист" r:id="rId4" imgW="9820275" imgH="5791200" progId="Excel.Sheet.12">
                  <p:embed/>
                </p:oleObj>
              </mc:Choice>
              <mc:Fallback>
                <p:oleObj name="Лист" r:id="rId4" imgW="9820275" imgH="5791200" progId="Excel.Shee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7" y="1341438"/>
                        <a:ext cx="8856980" cy="5327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образования, показавшие высокие результаты ЕГЭ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359998"/>
              </p:ext>
            </p:extLst>
          </p:nvPr>
        </p:nvGraphicFramePr>
        <p:xfrm>
          <a:off x="107504" y="1340768"/>
          <a:ext cx="8927783" cy="530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2" name="Лист" r:id="rId5" imgW="9810750" imgH="5829300" progId="Excel.Sheet.12">
                  <p:embed/>
                </p:oleObj>
              </mc:Choice>
              <mc:Fallback>
                <p:oleObj name="Лист" r:id="rId5" imgW="9810750" imgH="582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340768"/>
                        <a:ext cx="8927783" cy="530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-4608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образования, показавшие высокие результаты ЕГЭ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математике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811"/>
              </p:ext>
            </p:extLst>
          </p:nvPr>
        </p:nvGraphicFramePr>
        <p:xfrm>
          <a:off x="146050" y="1125538"/>
          <a:ext cx="4714875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7" name="Лист" r:id="rId5" imgW="9820275" imgH="5829300" progId="Excel.Sheet.12">
                  <p:embed/>
                </p:oleObj>
              </mc:Choice>
              <mc:Fallback>
                <p:oleObj name="Лист" r:id="rId5" imgW="9820275" imgH="582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" y="1125538"/>
                        <a:ext cx="4714875" cy="279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28244"/>
              </p:ext>
            </p:extLst>
          </p:nvPr>
        </p:nvGraphicFramePr>
        <p:xfrm>
          <a:off x="4284663" y="3933825"/>
          <a:ext cx="470535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18" name="Лист" r:id="rId7" imgW="9801225" imgH="5829300" progId="Excel.Sheet.12">
                  <p:embed/>
                </p:oleObj>
              </mc:Choice>
              <mc:Fallback>
                <p:oleObj name="Лист" r:id="rId7" imgW="9801225" imgH="582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4663" y="3933825"/>
                        <a:ext cx="4705350" cy="279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5436096" y="1772816"/>
            <a:ext cx="3168352" cy="432048"/>
          </a:xfrm>
          <a:prstGeom prst="rect">
            <a:avLst/>
          </a:prstGeom>
          <a:solidFill>
            <a:srgbClr val="B3EBFF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79516" y="4869160"/>
            <a:ext cx="3744412" cy="432048"/>
          </a:xfrm>
          <a:prstGeom prst="rect">
            <a:avLst/>
          </a:prstGeom>
          <a:solidFill>
            <a:srgbClr val="B3EBFF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УРОВЕНЬ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860032" y="21785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организации, показавшие высокие результаты ЕГЭ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обязательным предметам)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23752"/>
              </p:ext>
            </p:extLst>
          </p:nvPr>
        </p:nvGraphicFramePr>
        <p:xfrm>
          <a:off x="154372" y="1340768"/>
          <a:ext cx="8927783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4" name="Лист" r:id="rId5" imgW="9810750" imgH="5829300" progId="Excel.Sheet.12">
                  <p:embed/>
                </p:oleObj>
              </mc:Choice>
              <mc:Fallback>
                <p:oleObj name="Лист" r:id="rId5" imgW="9810750" imgH="582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372" y="1340768"/>
                        <a:ext cx="8927783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организации, показавшие высокие результаты ЕГЭ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(максимальный средний балл по всем предметам)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4596"/>
              </p:ext>
            </p:extLst>
          </p:nvPr>
        </p:nvGraphicFramePr>
        <p:xfrm>
          <a:off x="165113" y="1484781"/>
          <a:ext cx="8871383" cy="524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1" name="Лист" r:id="rId5" imgW="9810750" imgH="5829300" progId="Excel.Sheet.12">
                  <p:embed/>
                </p:oleObj>
              </mc:Choice>
              <mc:Fallback>
                <p:oleObj name="Лист" r:id="rId5" imgW="9810750" imgH="5829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113" y="1484781"/>
                        <a:ext cx="8871383" cy="524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7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Дорожная карта по подготовке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проведению ГИА в 2015-2016 учебном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915" y="4093978"/>
            <a:ext cx="8928975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всех лиц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задействованных в организации и проведении ГИА, с их последующим тестированием.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073" y="3203784"/>
            <a:ext cx="8928975" cy="871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квалификационных испытаний для экспертов предметных комиссий, претендующих на присвоение статуса (ведущий, старший, основной эксперт).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4229598" y="74711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21" y="1268760"/>
            <a:ext cx="8928975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курсов повышения квалификации для учителей по общеобразовательным предметам, по которым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ГИА.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073" y="2011696"/>
            <a:ext cx="8923199" cy="11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по всем учебным предметам в целях повышения результативности ГИА, качества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 организация специальных курсов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тьюторских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площадок)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квалификации, переподготовки для учителей школ с низкой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результативностью.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gornostaeva_yv\Рабочий стол\Г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21" y="116644"/>
            <a:ext cx="1126331" cy="78581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28915" y="5310743"/>
            <a:ext cx="8928975" cy="638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информированности участников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ЕГЭ, ОГЭ, ГВЭ,  общественности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организации и проведения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914" y="4762131"/>
            <a:ext cx="8928975" cy="539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участниками ГИА по соблюдению Порядка проведения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ЕГЭ, ОГЭ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ГВЭ.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915" y="5965712"/>
            <a:ext cx="8928975" cy="728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мероприятий, направленных на формирование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осознанного выбора участниками ЕГЭ перечня общеобразовательных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по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в 2016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51554" name="Picture 2" descr="C:\Documents and Settings\gornostaeva_yv\Рабочий стол\1 сентябр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832648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ОГЭ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Picture 2" descr="C:\Documents and Settings\gornostaeva_yv\Мои документы\Мои рисунки\My Pictures\ГИА 9\ОГ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188646"/>
            <a:ext cx="1013620" cy="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232474"/>
              </p:ext>
            </p:extLst>
          </p:nvPr>
        </p:nvGraphicFramePr>
        <p:xfrm>
          <a:off x="179388" y="1268413"/>
          <a:ext cx="8726487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5" name="Лист" r:id="rId5" imgW="9696450" imgH="5915025" progId="Excel.Sheet.12">
                  <p:embed/>
                </p:oleObj>
              </mc:Choice>
              <mc:Fallback>
                <p:oleObj name="Лист" r:id="rId5" imgW="9696450" imgH="5915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1268413"/>
                        <a:ext cx="8726487" cy="532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832648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ОГЭ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Picture 2" descr="C:\Documents and Settings\gornostaeva_yv\Мои документы\Мои рисунки\My Pictures\ГИА 9\ОГЭ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188646"/>
            <a:ext cx="1013620" cy="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08723"/>
              </p:ext>
            </p:extLst>
          </p:nvPr>
        </p:nvGraphicFramePr>
        <p:xfrm>
          <a:off x="147638" y="1268413"/>
          <a:ext cx="8829675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9" name="Лист" r:id="rId5" imgW="9810750" imgH="5829300" progId="Excel.Sheet.12">
                  <p:embed/>
                </p:oleObj>
              </mc:Choice>
              <mc:Fallback>
                <p:oleObj name="Лист" r:id="rId5" imgW="9810750" imgH="5829300" progId="Excel.Shee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268413"/>
                        <a:ext cx="8829675" cy="524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192688" cy="7546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 МО по результатам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по математике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Picture 2" descr="C:\Documents and Settings\gornostaeva_yv\Мои документы\Мои рисунки\My Pictures\ГИА 9\ОГ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188646"/>
            <a:ext cx="1013620" cy="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28375"/>
              </p:ext>
            </p:extLst>
          </p:nvPr>
        </p:nvGraphicFramePr>
        <p:xfrm>
          <a:off x="323528" y="1052736"/>
          <a:ext cx="8399019" cy="548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192688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 МО по результатам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по русскому языку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2" descr="C:\Documents and Settings\gornostaeva_yv\Мои документы\Мои рисунки\My Pictures\ГИА 9\ОГ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188646"/>
            <a:ext cx="1013620" cy="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10575"/>
              </p:ext>
            </p:extLst>
          </p:nvPr>
        </p:nvGraphicFramePr>
        <p:xfrm>
          <a:off x="323528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192688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 МО по результатам ОГЭ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2" descr="C:\Documents and Settings\gornostaeva_yv\Мои документы\Мои рисунки\My Pictures\ГИА 9\ОГ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188646"/>
            <a:ext cx="1013620" cy="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35087"/>
              </p:ext>
            </p:extLst>
          </p:nvPr>
        </p:nvGraphicFramePr>
        <p:xfrm>
          <a:off x="204463" y="1039154"/>
          <a:ext cx="8791258" cy="534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6"/>
            <a:ext cx="6768752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 ОО по результатам ОГЭ (1-20)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 descr="C:\Documents and Settings\gornostaeva_yv\Мои документы\Мои рисунки\My Pictures\ГИА 9\ОГ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188646"/>
            <a:ext cx="1013620" cy="7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13595"/>
              </p:ext>
            </p:extLst>
          </p:nvPr>
        </p:nvGraphicFramePr>
        <p:xfrm>
          <a:off x="323528" y="1196752"/>
          <a:ext cx="864095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696744" cy="79208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Корелляция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результатов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 9 2013 года и ЕГЭ 2015 года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Documents and Settings\gornostaeva_yv\Рабочий стол\Г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21" y="116644"/>
            <a:ext cx="1126331" cy="785813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24671"/>
              </p:ext>
            </p:extLst>
          </p:nvPr>
        </p:nvGraphicFramePr>
        <p:xfrm>
          <a:off x="135106" y="1325960"/>
          <a:ext cx="4680519" cy="5482344"/>
        </p:xfrm>
        <a:graphic>
          <a:graphicData uri="http://schemas.openxmlformats.org/drawingml/2006/table">
            <a:tbl>
              <a:tblPr/>
              <a:tblGrid>
                <a:gridCol w="1069335"/>
                <a:gridCol w="406130"/>
                <a:gridCol w="396742"/>
                <a:gridCol w="360040"/>
                <a:gridCol w="432048"/>
                <a:gridCol w="504056"/>
                <a:gridCol w="432048"/>
                <a:gridCol w="576064"/>
                <a:gridCol w="504056"/>
              </a:tblGrid>
              <a:tr h="2396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ГИА 9 2013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ЕГЭ 2015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ГИА 9 2013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ЕГЭ 201</a:t>
                      </a:r>
                      <a:r>
                        <a:rPr lang="en-US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r>
                        <a:rPr lang="en-US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проф.)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r>
                        <a:rPr lang="en-US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базовая)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Арсеньев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Артем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Большой Камень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Владивосток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Дальнегорск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Дальнереченск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Лесозаводск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Находка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Партизанск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Спасск-Дальний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Уссурийск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Фокино 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Анучинский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Дальнереченский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Кавалеровский 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Кировский 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Красноармейский 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Лазовский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Михайловский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Надеждинский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Ольгинский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Партизанский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Пограничный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Пожарский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Спасский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Тернейский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Ханкайский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Хасанский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Хорольский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Черниговский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Чугуевский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Шкотовский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</a:tr>
              <a:tr h="1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Яковлевский</a:t>
                      </a:r>
                      <a:r>
                        <a:rPr lang="ru-RU" sz="800" b="1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МР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↓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F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baseline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993" marR="22993" marT="5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↑</a:t>
                      </a:r>
                      <a:endParaRPr lang="ru-RU" sz="8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3" y="1312776"/>
            <a:ext cx="417646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корелляции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2012 года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 следующее:</a:t>
            </a:r>
          </a:p>
          <a:p>
            <a:pPr marL="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табильно высокие результаты ГИА 9 и ЕГЭ – в гг. Арсеньеве, Артёме, Владивостоке;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 низкие результаты ГИА 9 и ЕГЭ в Дальнереченском, Красноармейском МР; </a:t>
            </a:r>
          </a:p>
          <a:p>
            <a:pPr marL="285750" algn="just"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радиционно высокие результаты 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9 и низкие ЕГЭ – в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Надеждинском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(со 2 позиции на 32, с 1 на 26, 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на 17, со 2 на 25, с 4 на 33).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на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7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904656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ГИА 11 классов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972"/>
              </p:ext>
            </p:extLst>
          </p:nvPr>
        </p:nvGraphicFramePr>
        <p:xfrm>
          <a:off x="250825" y="1268413"/>
          <a:ext cx="8629650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2" name="Лист" r:id="rId4" imgW="9839325" imgH="5734050" progId="Excel.Sheet.12">
                  <p:embed/>
                </p:oleObj>
              </mc:Choice>
              <mc:Fallback>
                <p:oleObj name="Лист" r:id="rId4" imgW="9839325" imgH="5734050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8629650" cy="492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Picture 2" descr="C:\Documents and Settings\gornostaeva_yv\Рабочий стол\logo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16640"/>
            <a:ext cx="1142350" cy="6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917</Words>
  <Application>Microsoft Office PowerPoint</Application>
  <PresentationFormat>Экран (4:3)</PresentationFormat>
  <Paragraphs>521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</vt:lpstr>
      <vt:lpstr>  Использование результатов государственной итоговой аттестации в управлении качеством образования в целях обеспечения единого образовательного пространства  </vt:lpstr>
      <vt:lpstr>Участники ОГЭ</vt:lpstr>
      <vt:lpstr>Результаты ОГЭ</vt:lpstr>
      <vt:lpstr>Рейтинг МО по результатам  ОГЭ по математике</vt:lpstr>
      <vt:lpstr>Рейтинг МО по результатам  ОГЭ по русскому языку</vt:lpstr>
      <vt:lpstr>Рейтинг МО по результатам ОГЭ</vt:lpstr>
      <vt:lpstr>Рейтинг ОО по результатам ОГЭ (1-20)</vt:lpstr>
      <vt:lpstr>Корелляция результатов  ГИА 9 2013 года и ЕГЭ 2015 года</vt:lpstr>
      <vt:lpstr>Участники ГИА 11 классов</vt:lpstr>
      <vt:lpstr>Экзамены по выбору</vt:lpstr>
      <vt:lpstr>Средний балл ЕГЭ за 7 лет</vt:lpstr>
      <vt:lpstr>Количество участников ЕГЭ, набравших  100 баллов по учебным предметам </vt:lpstr>
      <vt:lpstr>Количество выпускников, не получивших аттестаты</vt:lpstr>
      <vt:lpstr>Муниципальные образования, показавшие высокие результаты ЕГЭ по русскому языку</vt:lpstr>
      <vt:lpstr>Муниципальные образования, показавшие высокие результаты ЕГЭ по математике</vt:lpstr>
      <vt:lpstr>Общеобразовательные организации, показавшие высокие результаты ЕГЭ  (по обязательным предметам)</vt:lpstr>
      <vt:lpstr>Общеобразовательные организации, показавшие высокие результаты ЕГЭ  (максимальный средний балл по всем предметам) </vt:lpstr>
      <vt:lpstr>Дорожная карта по подготовке  и проведению ГИА в 2015-2016 учебном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Горностаева Юлия Викторовна</dc:creator>
  <cp:lastModifiedBy>Виткалова Надежда Алексеевна</cp:lastModifiedBy>
  <cp:revision>486</cp:revision>
  <cp:lastPrinted>2015-08-20T08:32:33Z</cp:lastPrinted>
  <dcterms:created xsi:type="dcterms:W3CDTF">2011-08-19T00:44:55Z</dcterms:created>
  <dcterms:modified xsi:type="dcterms:W3CDTF">2015-08-20T08:55:01Z</dcterms:modified>
</cp:coreProperties>
</file>