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76" r:id="rId5"/>
    <p:sldId id="262" r:id="rId6"/>
    <p:sldId id="263" r:id="rId7"/>
    <p:sldId id="284" r:id="rId8"/>
    <p:sldId id="267" r:id="rId9"/>
    <p:sldId id="264" r:id="rId10"/>
    <p:sldId id="266" r:id="rId11"/>
    <p:sldId id="268" r:id="rId12"/>
    <p:sldId id="271" r:id="rId13"/>
    <p:sldId id="282" r:id="rId14"/>
    <p:sldId id="275" r:id="rId15"/>
    <p:sldId id="265" r:id="rId16"/>
    <p:sldId id="278" r:id="rId17"/>
    <p:sldId id="272" r:id="rId18"/>
    <p:sldId id="273" r:id="rId19"/>
    <p:sldId id="286" r:id="rId20"/>
    <p:sldId id="279" r:id="rId21"/>
    <p:sldId id="280" r:id="rId22"/>
    <p:sldId id="281" r:id="rId23"/>
    <p:sldId id="283" r:id="rId24"/>
    <p:sldId id="257" r:id="rId25"/>
    <p:sldId id="27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776"/>
    <a:srgbClr val="AAFCFE"/>
    <a:srgbClr val="7F77B7"/>
    <a:srgbClr val="8559D5"/>
    <a:srgbClr val="81603F"/>
    <a:srgbClr val="0B591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мероприятия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международный 8%</c:v>
                </c:pt>
                <c:pt idx="1">
                  <c:v>общероссийский 7%</c:v>
                </c:pt>
                <c:pt idx="2">
                  <c:v>межрегиональный 6% </c:v>
                </c:pt>
                <c:pt idx="3">
                  <c:v>краевой 79%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57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365621884780873"/>
          <c:y val="3.978755460440133E-2"/>
          <c:w val="0.39708455030724077"/>
          <c:h val="0.81940749405154223"/>
        </c:manualLayout>
      </c:layout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D478F-916F-4390-B4A5-6102BB6F437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230EF222-84C1-4554-9254-180E54E9FB8C}">
      <dgm:prSet phldrT="[Текст]" custT="1"/>
      <dgm:spPr>
        <a:solidFill>
          <a:srgbClr val="7F77B7"/>
        </a:solidFill>
        <a:ln>
          <a:noFill/>
        </a:ln>
      </dgm:spPr>
      <dgm:t>
        <a:bodyPr/>
        <a:lstStyle/>
        <a:p>
          <a:r>
            <a:rPr lang="ru-RU" sz="3200" b="1" dirty="0" smtClean="0">
              <a:solidFill>
                <a:srgbClr val="FF0000"/>
              </a:solidFill>
            </a:rPr>
            <a:t>152</a:t>
          </a:r>
          <a:endParaRPr lang="ru-RU" sz="3200" b="1" dirty="0">
            <a:solidFill>
              <a:srgbClr val="FF0000"/>
            </a:solidFill>
          </a:endParaRPr>
        </a:p>
      </dgm:t>
    </dgm:pt>
    <dgm:pt modelId="{120CA3B6-9B55-4871-951B-5FB822928027}" type="parTrans" cxnId="{3A69F7F7-6F59-43FE-BE30-3D2EC36689CB}">
      <dgm:prSet/>
      <dgm:spPr/>
      <dgm:t>
        <a:bodyPr/>
        <a:lstStyle/>
        <a:p>
          <a:endParaRPr lang="ru-RU"/>
        </a:p>
      </dgm:t>
    </dgm:pt>
    <dgm:pt modelId="{9DA64269-8366-42E1-B2FA-1EB55B75BF11}" type="sibTrans" cxnId="{3A69F7F7-6F59-43FE-BE30-3D2EC36689CB}">
      <dgm:prSet/>
      <dgm:spPr/>
      <dgm:t>
        <a:bodyPr/>
        <a:lstStyle/>
        <a:p>
          <a:endParaRPr lang="ru-RU"/>
        </a:p>
      </dgm:t>
    </dgm:pt>
    <dgm:pt modelId="{406D9E9B-206D-4FAE-8333-59660BA3F938}">
      <dgm:prSet phldrT="[Текст]"/>
      <dgm:spPr>
        <a:solidFill>
          <a:schemeClr val="accent6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dirty="0" smtClean="0"/>
            <a:t>обновление</a:t>
          </a:r>
          <a:endParaRPr lang="ru-RU" dirty="0"/>
        </a:p>
      </dgm:t>
    </dgm:pt>
    <dgm:pt modelId="{B1B703E2-884B-4D1D-ABE7-C1F3118F64E2}" type="parTrans" cxnId="{95604BD9-3435-4ACA-B6CF-421106524F8E}">
      <dgm:prSet/>
      <dgm:spPr/>
      <dgm:t>
        <a:bodyPr/>
        <a:lstStyle/>
        <a:p>
          <a:endParaRPr lang="ru-RU"/>
        </a:p>
      </dgm:t>
    </dgm:pt>
    <dgm:pt modelId="{DFFA5B36-C2A5-4C83-9864-A212F8F78B05}" type="sibTrans" cxnId="{95604BD9-3435-4ACA-B6CF-421106524F8E}">
      <dgm:prSet/>
      <dgm:spPr/>
      <dgm:t>
        <a:bodyPr/>
        <a:lstStyle/>
        <a:p>
          <a:endParaRPr lang="ru-RU"/>
        </a:p>
      </dgm:t>
    </dgm:pt>
    <dgm:pt modelId="{9B245278-65F5-4DFF-9937-F39E8F12FD24}">
      <dgm:prSet phldrT="[Текст]"/>
      <dgm:spPr>
        <a:solidFill>
          <a:schemeClr val="accent6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ru-RU" dirty="0" smtClean="0"/>
            <a:t>70%</a:t>
          </a:r>
          <a:endParaRPr lang="ru-RU" dirty="0"/>
        </a:p>
      </dgm:t>
    </dgm:pt>
    <dgm:pt modelId="{2D0C8E49-D876-4CB8-A484-04E033D34619}" type="parTrans" cxnId="{851E5FE9-BA9A-41F0-A222-8EC08421217D}">
      <dgm:prSet/>
      <dgm:spPr/>
      <dgm:t>
        <a:bodyPr/>
        <a:lstStyle/>
        <a:p>
          <a:endParaRPr lang="ru-RU"/>
        </a:p>
      </dgm:t>
    </dgm:pt>
    <dgm:pt modelId="{BDF7D9CF-DEB8-49BF-BCC4-073C34D52BCA}" type="sibTrans" cxnId="{851E5FE9-BA9A-41F0-A222-8EC08421217D}">
      <dgm:prSet/>
      <dgm:spPr/>
      <dgm:t>
        <a:bodyPr/>
        <a:lstStyle/>
        <a:p>
          <a:endParaRPr lang="ru-RU"/>
        </a:p>
      </dgm:t>
    </dgm:pt>
    <dgm:pt modelId="{C4192E5C-78CD-47A4-821A-E0C8FD1809BD}" type="pres">
      <dgm:prSet presAssocID="{CEDD478F-916F-4390-B4A5-6102BB6F4379}" presName="Name0" presStyleCnt="0">
        <dgm:presLayoutVars>
          <dgm:dir/>
          <dgm:animLvl val="lvl"/>
          <dgm:resizeHandles val="exact"/>
        </dgm:presLayoutVars>
      </dgm:prSet>
      <dgm:spPr/>
    </dgm:pt>
    <dgm:pt modelId="{165BE763-8A55-482B-9BB8-D100FE9665EC}" type="pres">
      <dgm:prSet presAssocID="{230EF222-84C1-4554-9254-180E54E9FB8C}" presName="Name8" presStyleCnt="0"/>
      <dgm:spPr/>
    </dgm:pt>
    <dgm:pt modelId="{57DF65C7-383D-4285-BD3F-D11DFF0DE84C}" type="pres">
      <dgm:prSet presAssocID="{230EF222-84C1-4554-9254-180E54E9FB8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6E186-6041-4552-9FCB-2BFEECC833D8}" type="pres">
      <dgm:prSet presAssocID="{230EF222-84C1-4554-9254-180E54E9FB8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42DE7-0A09-4734-8951-5F630BD41998}" type="pres">
      <dgm:prSet presAssocID="{406D9E9B-206D-4FAE-8333-59660BA3F938}" presName="Name8" presStyleCnt="0"/>
      <dgm:spPr/>
    </dgm:pt>
    <dgm:pt modelId="{DBADDE05-AF48-4B98-AD0E-93408842BB54}" type="pres">
      <dgm:prSet presAssocID="{406D9E9B-206D-4FAE-8333-59660BA3F938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E34A9D-D5CE-4814-BF1B-672A4A616828}" type="pres">
      <dgm:prSet presAssocID="{406D9E9B-206D-4FAE-8333-59660BA3F93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330AD5-AD73-49F9-921A-A2A95EECFF61}" type="pres">
      <dgm:prSet presAssocID="{9B245278-65F5-4DFF-9937-F39E8F12FD24}" presName="Name8" presStyleCnt="0"/>
      <dgm:spPr/>
    </dgm:pt>
    <dgm:pt modelId="{0F4615CE-533B-4505-A180-78CADA1F658E}" type="pres">
      <dgm:prSet presAssocID="{9B245278-65F5-4DFF-9937-F39E8F12FD2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EE636-EEDE-4676-92EE-55585EA85150}" type="pres">
      <dgm:prSet presAssocID="{9B245278-65F5-4DFF-9937-F39E8F12FD2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1B0A8F-F1CD-4B70-9861-3730493CD79D}" type="presOf" srcId="{230EF222-84C1-4554-9254-180E54E9FB8C}" destId="{7376E186-6041-4552-9FCB-2BFEECC833D8}" srcOrd="1" destOrd="0" presId="urn:microsoft.com/office/officeart/2005/8/layout/pyramid1"/>
    <dgm:cxn modelId="{3A69F7F7-6F59-43FE-BE30-3D2EC36689CB}" srcId="{CEDD478F-916F-4390-B4A5-6102BB6F4379}" destId="{230EF222-84C1-4554-9254-180E54E9FB8C}" srcOrd="0" destOrd="0" parTransId="{120CA3B6-9B55-4871-951B-5FB822928027}" sibTransId="{9DA64269-8366-42E1-B2FA-1EB55B75BF11}"/>
    <dgm:cxn modelId="{9045EC93-F1C4-406B-A720-60A86F62D1E5}" type="presOf" srcId="{9B245278-65F5-4DFF-9937-F39E8F12FD24}" destId="{0F4615CE-533B-4505-A180-78CADA1F658E}" srcOrd="0" destOrd="0" presId="urn:microsoft.com/office/officeart/2005/8/layout/pyramid1"/>
    <dgm:cxn modelId="{10E54570-3843-4E94-9FF2-78FB411BA776}" type="presOf" srcId="{CEDD478F-916F-4390-B4A5-6102BB6F4379}" destId="{C4192E5C-78CD-47A4-821A-E0C8FD1809BD}" srcOrd="0" destOrd="0" presId="urn:microsoft.com/office/officeart/2005/8/layout/pyramid1"/>
    <dgm:cxn modelId="{851E5FE9-BA9A-41F0-A222-8EC08421217D}" srcId="{CEDD478F-916F-4390-B4A5-6102BB6F4379}" destId="{9B245278-65F5-4DFF-9937-F39E8F12FD24}" srcOrd="2" destOrd="0" parTransId="{2D0C8E49-D876-4CB8-A484-04E033D34619}" sibTransId="{BDF7D9CF-DEB8-49BF-BCC4-073C34D52BCA}"/>
    <dgm:cxn modelId="{D5795CE9-E6F1-4ACF-B9B5-077A3BE79070}" type="presOf" srcId="{406D9E9B-206D-4FAE-8333-59660BA3F938}" destId="{DBADDE05-AF48-4B98-AD0E-93408842BB54}" srcOrd="0" destOrd="0" presId="urn:microsoft.com/office/officeart/2005/8/layout/pyramid1"/>
    <dgm:cxn modelId="{9119235E-6FAC-47E3-8623-FDCFA4A9B37A}" type="presOf" srcId="{406D9E9B-206D-4FAE-8333-59660BA3F938}" destId="{7EE34A9D-D5CE-4814-BF1B-672A4A616828}" srcOrd="1" destOrd="0" presId="urn:microsoft.com/office/officeart/2005/8/layout/pyramid1"/>
    <dgm:cxn modelId="{95604BD9-3435-4ACA-B6CF-421106524F8E}" srcId="{CEDD478F-916F-4390-B4A5-6102BB6F4379}" destId="{406D9E9B-206D-4FAE-8333-59660BA3F938}" srcOrd="1" destOrd="0" parTransId="{B1B703E2-884B-4D1D-ABE7-C1F3118F64E2}" sibTransId="{DFFA5B36-C2A5-4C83-9864-A212F8F78B05}"/>
    <dgm:cxn modelId="{413F3D41-69F5-4D11-ABD1-873239F94B67}" type="presOf" srcId="{230EF222-84C1-4554-9254-180E54E9FB8C}" destId="{57DF65C7-383D-4285-BD3F-D11DFF0DE84C}" srcOrd="0" destOrd="0" presId="urn:microsoft.com/office/officeart/2005/8/layout/pyramid1"/>
    <dgm:cxn modelId="{6DD96E56-1362-48D0-93A9-D820C18168D7}" type="presOf" srcId="{9B245278-65F5-4DFF-9937-F39E8F12FD24}" destId="{D20EE636-EEDE-4676-92EE-55585EA85150}" srcOrd="1" destOrd="0" presId="urn:microsoft.com/office/officeart/2005/8/layout/pyramid1"/>
    <dgm:cxn modelId="{FCDB3404-3F02-4E64-9AD5-0DEE4D1645FC}" type="presParOf" srcId="{C4192E5C-78CD-47A4-821A-E0C8FD1809BD}" destId="{165BE763-8A55-482B-9BB8-D100FE9665EC}" srcOrd="0" destOrd="0" presId="urn:microsoft.com/office/officeart/2005/8/layout/pyramid1"/>
    <dgm:cxn modelId="{8540F8D1-5F13-4DC6-B3E5-796CB7C64406}" type="presParOf" srcId="{165BE763-8A55-482B-9BB8-D100FE9665EC}" destId="{57DF65C7-383D-4285-BD3F-D11DFF0DE84C}" srcOrd="0" destOrd="0" presId="urn:microsoft.com/office/officeart/2005/8/layout/pyramid1"/>
    <dgm:cxn modelId="{998D9A44-1F87-4C46-ACDC-0AB47EC08A11}" type="presParOf" srcId="{165BE763-8A55-482B-9BB8-D100FE9665EC}" destId="{7376E186-6041-4552-9FCB-2BFEECC833D8}" srcOrd="1" destOrd="0" presId="urn:microsoft.com/office/officeart/2005/8/layout/pyramid1"/>
    <dgm:cxn modelId="{1363A958-3FDF-448E-8115-B0239DE1656B}" type="presParOf" srcId="{C4192E5C-78CD-47A4-821A-E0C8FD1809BD}" destId="{8F342DE7-0A09-4734-8951-5F630BD41998}" srcOrd="1" destOrd="0" presId="urn:microsoft.com/office/officeart/2005/8/layout/pyramid1"/>
    <dgm:cxn modelId="{A5CE39BA-75AA-4CB1-A5A8-9A25ADA2A1B5}" type="presParOf" srcId="{8F342DE7-0A09-4734-8951-5F630BD41998}" destId="{DBADDE05-AF48-4B98-AD0E-93408842BB54}" srcOrd="0" destOrd="0" presId="urn:microsoft.com/office/officeart/2005/8/layout/pyramid1"/>
    <dgm:cxn modelId="{BA62118D-F069-4CCD-AAE7-4811C0D510C7}" type="presParOf" srcId="{8F342DE7-0A09-4734-8951-5F630BD41998}" destId="{7EE34A9D-D5CE-4814-BF1B-672A4A616828}" srcOrd="1" destOrd="0" presId="urn:microsoft.com/office/officeart/2005/8/layout/pyramid1"/>
    <dgm:cxn modelId="{4579D230-4C04-4AE2-B34A-19440FBDD5C5}" type="presParOf" srcId="{C4192E5C-78CD-47A4-821A-E0C8FD1809BD}" destId="{6E330AD5-AD73-49F9-921A-A2A95EECFF61}" srcOrd="2" destOrd="0" presId="urn:microsoft.com/office/officeart/2005/8/layout/pyramid1"/>
    <dgm:cxn modelId="{C20976A2-F34F-433C-82B6-62FF4D825BBE}" type="presParOf" srcId="{6E330AD5-AD73-49F9-921A-A2A95EECFF61}" destId="{0F4615CE-533B-4505-A180-78CADA1F658E}" srcOrd="0" destOrd="0" presId="urn:microsoft.com/office/officeart/2005/8/layout/pyramid1"/>
    <dgm:cxn modelId="{6280DB9A-1F11-4727-B305-71F734B42E6F}" type="presParOf" srcId="{6E330AD5-AD73-49F9-921A-A2A95EECFF61}" destId="{D20EE636-EEDE-4676-92EE-55585EA8515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DD478F-916F-4390-B4A5-6102BB6F437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230EF222-84C1-4554-9254-180E54E9FB8C}">
      <dgm:prSet phldrT="[Текст]" custT="1"/>
      <dgm:spPr>
        <a:solidFill>
          <a:srgbClr val="7F77B7"/>
        </a:solidFill>
        <a:ln>
          <a:noFill/>
        </a:ln>
      </dgm:spPr>
      <dgm:t>
        <a:bodyPr/>
        <a:lstStyle/>
        <a:p>
          <a:r>
            <a:rPr lang="ru-RU" sz="3200" b="1" dirty="0" smtClean="0">
              <a:solidFill>
                <a:srgbClr val="FF0000"/>
              </a:solidFill>
            </a:rPr>
            <a:t>130</a:t>
          </a:r>
          <a:endParaRPr lang="ru-RU" sz="3200" b="1" dirty="0">
            <a:solidFill>
              <a:srgbClr val="FF0000"/>
            </a:solidFill>
          </a:endParaRPr>
        </a:p>
      </dgm:t>
    </dgm:pt>
    <dgm:pt modelId="{120CA3B6-9B55-4871-951B-5FB822928027}" type="parTrans" cxnId="{3A69F7F7-6F59-43FE-BE30-3D2EC36689CB}">
      <dgm:prSet/>
      <dgm:spPr/>
      <dgm:t>
        <a:bodyPr/>
        <a:lstStyle/>
        <a:p>
          <a:endParaRPr lang="ru-RU"/>
        </a:p>
      </dgm:t>
    </dgm:pt>
    <dgm:pt modelId="{9DA64269-8366-42E1-B2FA-1EB55B75BF11}" type="sibTrans" cxnId="{3A69F7F7-6F59-43FE-BE30-3D2EC36689CB}">
      <dgm:prSet/>
      <dgm:spPr/>
      <dgm:t>
        <a:bodyPr/>
        <a:lstStyle/>
        <a:p>
          <a:endParaRPr lang="ru-RU"/>
        </a:p>
      </dgm:t>
    </dgm:pt>
    <dgm:pt modelId="{406D9E9B-206D-4FAE-8333-59660BA3F938}">
      <dgm:prSet phldrT="[Текст]"/>
      <dgm:spPr>
        <a:solidFill>
          <a:srgbClr val="7F77B7"/>
        </a:solidFill>
        <a:ln>
          <a:noFill/>
        </a:ln>
      </dgm:spPr>
      <dgm:t>
        <a:bodyPr/>
        <a:lstStyle/>
        <a:p>
          <a:r>
            <a:rPr lang="ru-RU" dirty="0" smtClean="0"/>
            <a:t>обновление</a:t>
          </a:r>
          <a:endParaRPr lang="ru-RU" dirty="0"/>
        </a:p>
      </dgm:t>
    </dgm:pt>
    <dgm:pt modelId="{B1B703E2-884B-4D1D-ABE7-C1F3118F64E2}" type="parTrans" cxnId="{95604BD9-3435-4ACA-B6CF-421106524F8E}">
      <dgm:prSet/>
      <dgm:spPr/>
      <dgm:t>
        <a:bodyPr/>
        <a:lstStyle/>
        <a:p>
          <a:endParaRPr lang="ru-RU"/>
        </a:p>
      </dgm:t>
    </dgm:pt>
    <dgm:pt modelId="{DFFA5B36-C2A5-4C83-9864-A212F8F78B05}" type="sibTrans" cxnId="{95604BD9-3435-4ACA-B6CF-421106524F8E}">
      <dgm:prSet/>
      <dgm:spPr/>
      <dgm:t>
        <a:bodyPr/>
        <a:lstStyle/>
        <a:p>
          <a:endParaRPr lang="ru-RU"/>
        </a:p>
      </dgm:t>
    </dgm:pt>
    <dgm:pt modelId="{9B245278-65F5-4DFF-9937-F39E8F12FD24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30%</a:t>
          </a:r>
          <a:endParaRPr lang="ru-RU" dirty="0"/>
        </a:p>
      </dgm:t>
    </dgm:pt>
    <dgm:pt modelId="{2D0C8E49-D876-4CB8-A484-04E033D34619}" type="parTrans" cxnId="{851E5FE9-BA9A-41F0-A222-8EC08421217D}">
      <dgm:prSet/>
      <dgm:spPr/>
      <dgm:t>
        <a:bodyPr/>
        <a:lstStyle/>
        <a:p>
          <a:endParaRPr lang="ru-RU"/>
        </a:p>
      </dgm:t>
    </dgm:pt>
    <dgm:pt modelId="{BDF7D9CF-DEB8-49BF-BCC4-073C34D52BCA}" type="sibTrans" cxnId="{851E5FE9-BA9A-41F0-A222-8EC08421217D}">
      <dgm:prSet/>
      <dgm:spPr/>
      <dgm:t>
        <a:bodyPr/>
        <a:lstStyle/>
        <a:p>
          <a:endParaRPr lang="ru-RU"/>
        </a:p>
      </dgm:t>
    </dgm:pt>
    <dgm:pt modelId="{C4192E5C-78CD-47A4-821A-E0C8FD1809BD}" type="pres">
      <dgm:prSet presAssocID="{CEDD478F-916F-4390-B4A5-6102BB6F4379}" presName="Name0" presStyleCnt="0">
        <dgm:presLayoutVars>
          <dgm:dir/>
          <dgm:animLvl val="lvl"/>
          <dgm:resizeHandles val="exact"/>
        </dgm:presLayoutVars>
      </dgm:prSet>
      <dgm:spPr/>
    </dgm:pt>
    <dgm:pt modelId="{165BE763-8A55-482B-9BB8-D100FE9665EC}" type="pres">
      <dgm:prSet presAssocID="{230EF222-84C1-4554-9254-180E54E9FB8C}" presName="Name8" presStyleCnt="0"/>
      <dgm:spPr/>
    </dgm:pt>
    <dgm:pt modelId="{57DF65C7-383D-4285-BD3F-D11DFF0DE84C}" type="pres">
      <dgm:prSet presAssocID="{230EF222-84C1-4554-9254-180E54E9FB8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6E186-6041-4552-9FCB-2BFEECC833D8}" type="pres">
      <dgm:prSet presAssocID="{230EF222-84C1-4554-9254-180E54E9FB8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42DE7-0A09-4734-8951-5F630BD41998}" type="pres">
      <dgm:prSet presAssocID="{406D9E9B-206D-4FAE-8333-59660BA3F938}" presName="Name8" presStyleCnt="0"/>
      <dgm:spPr/>
    </dgm:pt>
    <dgm:pt modelId="{DBADDE05-AF48-4B98-AD0E-93408842BB54}" type="pres">
      <dgm:prSet presAssocID="{406D9E9B-206D-4FAE-8333-59660BA3F938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E34A9D-D5CE-4814-BF1B-672A4A616828}" type="pres">
      <dgm:prSet presAssocID="{406D9E9B-206D-4FAE-8333-59660BA3F93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330AD5-AD73-49F9-921A-A2A95EECFF61}" type="pres">
      <dgm:prSet presAssocID="{9B245278-65F5-4DFF-9937-F39E8F12FD24}" presName="Name8" presStyleCnt="0"/>
      <dgm:spPr/>
    </dgm:pt>
    <dgm:pt modelId="{0F4615CE-533B-4505-A180-78CADA1F658E}" type="pres">
      <dgm:prSet presAssocID="{9B245278-65F5-4DFF-9937-F39E8F12FD2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EE636-EEDE-4676-92EE-55585EA85150}" type="pres">
      <dgm:prSet presAssocID="{9B245278-65F5-4DFF-9937-F39E8F12FD2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7403CA-0988-4390-8367-8261C8C50102}" type="presOf" srcId="{406D9E9B-206D-4FAE-8333-59660BA3F938}" destId="{7EE34A9D-D5CE-4814-BF1B-672A4A616828}" srcOrd="1" destOrd="0" presId="urn:microsoft.com/office/officeart/2005/8/layout/pyramid1"/>
    <dgm:cxn modelId="{3A69F7F7-6F59-43FE-BE30-3D2EC36689CB}" srcId="{CEDD478F-916F-4390-B4A5-6102BB6F4379}" destId="{230EF222-84C1-4554-9254-180E54E9FB8C}" srcOrd="0" destOrd="0" parTransId="{120CA3B6-9B55-4871-951B-5FB822928027}" sibTransId="{9DA64269-8366-42E1-B2FA-1EB55B75BF11}"/>
    <dgm:cxn modelId="{414A4BA5-B6AA-4275-A36B-DF177B293F7C}" type="presOf" srcId="{230EF222-84C1-4554-9254-180E54E9FB8C}" destId="{7376E186-6041-4552-9FCB-2BFEECC833D8}" srcOrd="1" destOrd="0" presId="urn:microsoft.com/office/officeart/2005/8/layout/pyramid1"/>
    <dgm:cxn modelId="{5BA8AB3A-F8B2-4F54-BF36-1D751BBCA4C0}" type="presOf" srcId="{9B245278-65F5-4DFF-9937-F39E8F12FD24}" destId="{0F4615CE-533B-4505-A180-78CADA1F658E}" srcOrd="0" destOrd="0" presId="urn:microsoft.com/office/officeart/2005/8/layout/pyramid1"/>
    <dgm:cxn modelId="{7246658A-D5D6-441D-B5AB-E046E19DEBFD}" type="presOf" srcId="{9B245278-65F5-4DFF-9937-F39E8F12FD24}" destId="{D20EE636-EEDE-4676-92EE-55585EA85150}" srcOrd="1" destOrd="0" presId="urn:microsoft.com/office/officeart/2005/8/layout/pyramid1"/>
    <dgm:cxn modelId="{851E5FE9-BA9A-41F0-A222-8EC08421217D}" srcId="{CEDD478F-916F-4390-B4A5-6102BB6F4379}" destId="{9B245278-65F5-4DFF-9937-F39E8F12FD24}" srcOrd="2" destOrd="0" parTransId="{2D0C8E49-D876-4CB8-A484-04E033D34619}" sibTransId="{BDF7D9CF-DEB8-49BF-BCC4-073C34D52BCA}"/>
    <dgm:cxn modelId="{83D8EDC1-74FB-4720-BF6B-E600D33CFDC4}" type="presOf" srcId="{230EF222-84C1-4554-9254-180E54E9FB8C}" destId="{57DF65C7-383D-4285-BD3F-D11DFF0DE84C}" srcOrd="0" destOrd="0" presId="urn:microsoft.com/office/officeart/2005/8/layout/pyramid1"/>
    <dgm:cxn modelId="{95604BD9-3435-4ACA-B6CF-421106524F8E}" srcId="{CEDD478F-916F-4390-B4A5-6102BB6F4379}" destId="{406D9E9B-206D-4FAE-8333-59660BA3F938}" srcOrd="1" destOrd="0" parTransId="{B1B703E2-884B-4D1D-ABE7-C1F3118F64E2}" sibTransId="{DFFA5B36-C2A5-4C83-9864-A212F8F78B05}"/>
    <dgm:cxn modelId="{F785BBAA-9DFF-42D2-AC3B-A03A26A372AA}" type="presOf" srcId="{406D9E9B-206D-4FAE-8333-59660BA3F938}" destId="{DBADDE05-AF48-4B98-AD0E-93408842BB54}" srcOrd="0" destOrd="0" presId="urn:microsoft.com/office/officeart/2005/8/layout/pyramid1"/>
    <dgm:cxn modelId="{0933F0B8-E187-4CD7-AE0B-75BEA7CB670E}" type="presOf" srcId="{CEDD478F-916F-4390-B4A5-6102BB6F4379}" destId="{C4192E5C-78CD-47A4-821A-E0C8FD1809BD}" srcOrd="0" destOrd="0" presId="urn:microsoft.com/office/officeart/2005/8/layout/pyramid1"/>
    <dgm:cxn modelId="{4B2A634D-4EE6-435E-A46D-FC6418B14083}" type="presParOf" srcId="{C4192E5C-78CD-47A4-821A-E0C8FD1809BD}" destId="{165BE763-8A55-482B-9BB8-D100FE9665EC}" srcOrd="0" destOrd="0" presId="urn:microsoft.com/office/officeart/2005/8/layout/pyramid1"/>
    <dgm:cxn modelId="{115A9080-BE00-4035-AA48-20F1048AB7FC}" type="presParOf" srcId="{165BE763-8A55-482B-9BB8-D100FE9665EC}" destId="{57DF65C7-383D-4285-BD3F-D11DFF0DE84C}" srcOrd="0" destOrd="0" presId="urn:microsoft.com/office/officeart/2005/8/layout/pyramid1"/>
    <dgm:cxn modelId="{C6973438-A0BE-43F6-AF3B-66DCFD393CDB}" type="presParOf" srcId="{165BE763-8A55-482B-9BB8-D100FE9665EC}" destId="{7376E186-6041-4552-9FCB-2BFEECC833D8}" srcOrd="1" destOrd="0" presId="urn:microsoft.com/office/officeart/2005/8/layout/pyramid1"/>
    <dgm:cxn modelId="{13E24B58-C044-409F-A9F6-EBFCE3A0E68E}" type="presParOf" srcId="{C4192E5C-78CD-47A4-821A-E0C8FD1809BD}" destId="{8F342DE7-0A09-4734-8951-5F630BD41998}" srcOrd="1" destOrd="0" presId="urn:microsoft.com/office/officeart/2005/8/layout/pyramid1"/>
    <dgm:cxn modelId="{D7305D53-F969-4271-9D87-075FF2E99975}" type="presParOf" srcId="{8F342DE7-0A09-4734-8951-5F630BD41998}" destId="{DBADDE05-AF48-4B98-AD0E-93408842BB54}" srcOrd="0" destOrd="0" presId="urn:microsoft.com/office/officeart/2005/8/layout/pyramid1"/>
    <dgm:cxn modelId="{2AB8A640-0DB4-44AC-A3BF-F90DE3AA7254}" type="presParOf" srcId="{8F342DE7-0A09-4734-8951-5F630BD41998}" destId="{7EE34A9D-D5CE-4814-BF1B-672A4A616828}" srcOrd="1" destOrd="0" presId="urn:microsoft.com/office/officeart/2005/8/layout/pyramid1"/>
    <dgm:cxn modelId="{B155AABC-DC70-489F-8EDC-626E2E8B6295}" type="presParOf" srcId="{C4192E5C-78CD-47A4-821A-E0C8FD1809BD}" destId="{6E330AD5-AD73-49F9-921A-A2A95EECFF61}" srcOrd="2" destOrd="0" presId="urn:microsoft.com/office/officeart/2005/8/layout/pyramid1"/>
    <dgm:cxn modelId="{F39B31D6-319C-43E0-A555-F539B2C20520}" type="presParOf" srcId="{6E330AD5-AD73-49F9-921A-A2A95EECFF61}" destId="{0F4615CE-533B-4505-A180-78CADA1F658E}" srcOrd="0" destOrd="0" presId="urn:microsoft.com/office/officeart/2005/8/layout/pyramid1"/>
    <dgm:cxn modelId="{48C1E6BD-AB83-4AEB-BDC8-88EFC4AD9E9F}" type="presParOf" srcId="{6E330AD5-AD73-49F9-921A-A2A95EECFF61}" destId="{D20EE636-EEDE-4676-92EE-55585EA8515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324CAD-CB77-4430-A9CB-ADF317A17F6B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580506-5612-4EF8-8A82-EAADFC34F66B}">
      <dgm:prSet phldrT="[Текст]" phldr="1"/>
      <dgm:spPr/>
      <dgm:t>
        <a:bodyPr/>
        <a:lstStyle/>
        <a:p>
          <a:endParaRPr lang="ru-RU" dirty="0"/>
        </a:p>
      </dgm:t>
    </dgm:pt>
    <dgm:pt modelId="{7964CE25-6112-4E8D-B894-8559DE5AE804}" type="parTrans" cxnId="{7B86BA7B-1E36-402C-81C3-57F6DEB71CE9}">
      <dgm:prSet/>
      <dgm:spPr/>
      <dgm:t>
        <a:bodyPr/>
        <a:lstStyle/>
        <a:p>
          <a:endParaRPr lang="ru-RU"/>
        </a:p>
      </dgm:t>
    </dgm:pt>
    <dgm:pt modelId="{EB5C0175-F2A6-447A-8FD7-F554146E09B1}" type="sibTrans" cxnId="{7B86BA7B-1E36-402C-81C3-57F6DEB71CE9}">
      <dgm:prSet/>
      <dgm:spPr/>
      <dgm:t>
        <a:bodyPr/>
        <a:lstStyle/>
        <a:p>
          <a:endParaRPr lang="ru-RU"/>
        </a:p>
      </dgm:t>
    </dgm:pt>
    <dgm:pt modelId="{2FB77406-4105-4573-B75E-0892E0C98433}">
      <dgm:prSet phldrT="[Текст]" custT="1"/>
      <dgm:spPr/>
      <dgm:t>
        <a:bodyPr/>
        <a:lstStyle/>
        <a:p>
          <a:endParaRPr lang="ru-RU" sz="2800" dirty="0"/>
        </a:p>
      </dgm:t>
    </dgm:pt>
    <dgm:pt modelId="{6C7EF18B-48FB-4592-8302-B8674C276593}" type="parTrans" cxnId="{D769573E-AB87-4AD2-9FA4-BEBC9BCC8BA3}">
      <dgm:prSet/>
      <dgm:spPr/>
      <dgm:t>
        <a:bodyPr/>
        <a:lstStyle/>
        <a:p>
          <a:endParaRPr lang="ru-RU"/>
        </a:p>
      </dgm:t>
    </dgm:pt>
    <dgm:pt modelId="{953655B5-1DAC-4457-8B69-BCFF1E6F8C70}" type="sibTrans" cxnId="{D769573E-AB87-4AD2-9FA4-BEBC9BCC8BA3}">
      <dgm:prSet/>
      <dgm:spPr/>
      <dgm:t>
        <a:bodyPr/>
        <a:lstStyle/>
        <a:p>
          <a:endParaRPr lang="ru-RU"/>
        </a:p>
      </dgm:t>
    </dgm:pt>
    <dgm:pt modelId="{795ACBCA-D8AC-4D25-AA6A-26DE960404E7}">
      <dgm:prSet phldrT="[Текст]" phldr="1"/>
      <dgm:spPr/>
      <dgm:t>
        <a:bodyPr/>
        <a:lstStyle/>
        <a:p>
          <a:endParaRPr lang="ru-RU" dirty="0"/>
        </a:p>
      </dgm:t>
    </dgm:pt>
    <dgm:pt modelId="{C48FECEF-E5B8-4952-A75E-2DEB406D6B77}" type="parTrans" cxnId="{48578F2B-625C-411B-AC00-E721CB941496}">
      <dgm:prSet/>
      <dgm:spPr/>
      <dgm:t>
        <a:bodyPr/>
        <a:lstStyle/>
        <a:p>
          <a:endParaRPr lang="ru-RU"/>
        </a:p>
      </dgm:t>
    </dgm:pt>
    <dgm:pt modelId="{31F47548-1119-4C26-9B7B-9C0D6B803EC5}" type="sibTrans" cxnId="{48578F2B-625C-411B-AC00-E721CB941496}">
      <dgm:prSet/>
      <dgm:spPr/>
      <dgm:t>
        <a:bodyPr/>
        <a:lstStyle/>
        <a:p>
          <a:endParaRPr lang="ru-RU"/>
        </a:p>
      </dgm:t>
    </dgm:pt>
    <dgm:pt modelId="{DE682E24-BDB0-4F27-9E96-318E0A4E9CBA}">
      <dgm:prSet phldrT="[Текст]" phldr="1"/>
      <dgm:spPr/>
      <dgm:t>
        <a:bodyPr/>
        <a:lstStyle/>
        <a:p>
          <a:endParaRPr lang="ru-RU" dirty="0"/>
        </a:p>
      </dgm:t>
    </dgm:pt>
    <dgm:pt modelId="{3D3EAB9E-7B89-483D-AB4A-A1A45F5082B7}" type="parTrans" cxnId="{F41FFC32-261D-4F4A-8CF9-7FD1AA8CD62E}">
      <dgm:prSet/>
      <dgm:spPr/>
      <dgm:t>
        <a:bodyPr/>
        <a:lstStyle/>
        <a:p>
          <a:endParaRPr lang="ru-RU"/>
        </a:p>
      </dgm:t>
    </dgm:pt>
    <dgm:pt modelId="{C43EE57E-1D84-450D-9EC1-0384233CA2E7}" type="sibTrans" cxnId="{F41FFC32-261D-4F4A-8CF9-7FD1AA8CD62E}">
      <dgm:prSet/>
      <dgm:spPr/>
      <dgm:t>
        <a:bodyPr/>
        <a:lstStyle/>
        <a:p>
          <a:endParaRPr lang="ru-RU"/>
        </a:p>
      </dgm:t>
    </dgm:pt>
    <dgm:pt modelId="{381E8418-335B-447C-ACA4-AF0D3FA6673B}">
      <dgm:prSet phldrT="[Текст]" phldr="1"/>
      <dgm:spPr/>
      <dgm:t>
        <a:bodyPr/>
        <a:lstStyle/>
        <a:p>
          <a:endParaRPr lang="ru-RU" dirty="0"/>
        </a:p>
      </dgm:t>
    </dgm:pt>
    <dgm:pt modelId="{3F40015D-48A2-423C-B8B3-0AD55B6C7E5E}" type="parTrans" cxnId="{862F7982-2C23-47E5-B152-195FB84DD957}">
      <dgm:prSet/>
      <dgm:spPr/>
      <dgm:t>
        <a:bodyPr/>
        <a:lstStyle/>
        <a:p>
          <a:endParaRPr lang="ru-RU"/>
        </a:p>
      </dgm:t>
    </dgm:pt>
    <dgm:pt modelId="{99DBE917-0354-4862-9787-B57DD40E6EF7}" type="sibTrans" cxnId="{862F7982-2C23-47E5-B152-195FB84DD957}">
      <dgm:prSet/>
      <dgm:spPr/>
      <dgm:t>
        <a:bodyPr/>
        <a:lstStyle/>
        <a:p>
          <a:endParaRPr lang="ru-RU"/>
        </a:p>
      </dgm:t>
    </dgm:pt>
    <dgm:pt modelId="{DFAA4EB1-1BA4-403B-9813-DD6DC3D0F5FA}">
      <dgm:prSet phldrT="[Текст]" phldr="1"/>
      <dgm:spPr/>
      <dgm:t>
        <a:bodyPr/>
        <a:lstStyle/>
        <a:p>
          <a:endParaRPr lang="ru-RU" dirty="0"/>
        </a:p>
      </dgm:t>
    </dgm:pt>
    <dgm:pt modelId="{2863E6E4-E477-482E-8C49-71D41C007E25}" type="parTrans" cxnId="{14D6BF1F-9FFD-4858-B63B-3AEF0C8BB34D}">
      <dgm:prSet/>
      <dgm:spPr/>
      <dgm:t>
        <a:bodyPr/>
        <a:lstStyle/>
        <a:p>
          <a:endParaRPr lang="ru-RU"/>
        </a:p>
      </dgm:t>
    </dgm:pt>
    <dgm:pt modelId="{17C23042-B48B-44D0-ABD1-205B632E11E6}" type="sibTrans" cxnId="{14D6BF1F-9FFD-4858-B63B-3AEF0C8BB34D}">
      <dgm:prSet/>
      <dgm:spPr/>
      <dgm:t>
        <a:bodyPr/>
        <a:lstStyle/>
        <a:p>
          <a:endParaRPr lang="ru-RU"/>
        </a:p>
      </dgm:t>
    </dgm:pt>
    <dgm:pt modelId="{6A154A4A-5382-45CF-B21D-D398BD20AB28}">
      <dgm:prSet phldrT="[Текст]" phldr="1"/>
      <dgm:spPr/>
      <dgm:t>
        <a:bodyPr/>
        <a:lstStyle/>
        <a:p>
          <a:endParaRPr lang="ru-RU" dirty="0"/>
        </a:p>
      </dgm:t>
    </dgm:pt>
    <dgm:pt modelId="{3301E1B2-B866-46F6-81ED-9B96F2794266}" type="parTrans" cxnId="{AE300055-1C86-4030-9543-9D51AFADEF56}">
      <dgm:prSet/>
      <dgm:spPr/>
      <dgm:t>
        <a:bodyPr/>
        <a:lstStyle/>
        <a:p>
          <a:endParaRPr lang="ru-RU"/>
        </a:p>
      </dgm:t>
    </dgm:pt>
    <dgm:pt modelId="{5E3450A8-7EFD-4DE9-AA50-34CF146AA37F}" type="sibTrans" cxnId="{AE300055-1C86-4030-9543-9D51AFADEF56}">
      <dgm:prSet/>
      <dgm:spPr/>
      <dgm:t>
        <a:bodyPr/>
        <a:lstStyle/>
        <a:p>
          <a:endParaRPr lang="ru-RU"/>
        </a:p>
      </dgm:t>
    </dgm:pt>
    <dgm:pt modelId="{37CB7D1C-8694-4C0C-A0BD-4A6B928A4AA2}">
      <dgm:prSet phldrT="[Текст]" phldr="1"/>
      <dgm:spPr/>
      <dgm:t>
        <a:bodyPr/>
        <a:lstStyle/>
        <a:p>
          <a:endParaRPr lang="ru-RU" dirty="0"/>
        </a:p>
      </dgm:t>
    </dgm:pt>
    <dgm:pt modelId="{8327B7C3-3BB3-4626-AC57-572B7A3313FA}" type="parTrans" cxnId="{B018BA42-6562-4526-80BA-F4C489DF5A84}">
      <dgm:prSet/>
      <dgm:spPr/>
      <dgm:t>
        <a:bodyPr/>
        <a:lstStyle/>
        <a:p>
          <a:endParaRPr lang="ru-RU"/>
        </a:p>
      </dgm:t>
    </dgm:pt>
    <dgm:pt modelId="{6395339F-F712-4FCD-BABA-A8550E05CBC7}" type="sibTrans" cxnId="{B018BA42-6562-4526-80BA-F4C489DF5A84}">
      <dgm:prSet/>
      <dgm:spPr/>
      <dgm:t>
        <a:bodyPr/>
        <a:lstStyle/>
        <a:p>
          <a:endParaRPr lang="ru-RU"/>
        </a:p>
      </dgm:t>
    </dgm:pt>
    <dgm:pt modelId="{B2DF3671-A8B2-4F2A-B7A1-BA31B3A9710A}" type="pres">
      <dgm:prSet presAssocID="{A4324CAD-CB77-4430-A9CB-ADF317A17F6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FC7CE8-FBF5-4D56-817A-58C6FB125325}" type="pres">
      <dgm:prSet presAssocID="{A4324CAD-CB77-4430-A9CB-ADF317A17F6B}" presName="cycle" presStyleCnt="0"/>
      <dgm:spPr/>
    </dgm:pt>
    <dgm:pt modelId="{A726E04C-51B2-450B-AC39-57E0A8ED3BC8}" type="pres">
      <dgm:prSet presAssocID="{A4324CAD-CB77-4430-A9CB-ADF317A17F6B}" presName="centerShape" presStyleCnt="0"/>
      <dgm:spPr/>
    </dgm:pt>
    <dgm:pt modelId="{20DCB33D-D5D4-4C84-8B2B-BE419CF08D6D}" type="pres">
      <dgm:prSet presAssocID="{A4324CAD-CB77-4430-A9CB-ADF317A17F6B}" presName="connSite" presStyleLbl="node1" presStyleIdx="0" presStyleCnt="4"/>
      <dgm:spPr/>
    </dgm:pt>
    <dgm:pt modelId="{5E2055F0-4E91-4744-B645-590774D3FAB5}" type="pres">
      <dgm:prSet presAssocID="{A4324CAD-CB77-4430-A9CB-ADF317A17F6B}" presName="visible" presStyleLbl="node1" presStyleIdx="0" presStyleCnt="4" custScaleX="120284" custScaleY="111744" custLinFactNeighborX="21461" custLinFactNeighborY="0"/>
      <dgm:spPr/>
    </dgm:pt>
    <dgm:pt modelId="{09A74758-D1F2-41CF-8D61-06ECBA576CB5}" type="pres">
      <dgm:prSet presAssocID="{7964CE25-6112-4E8D-B894-8559DE5AE804}" presName="Name25" presStyleLbl="parChTrans1D1" presStyleIdx="0" presStyleCnt="3"/>
      <dgm:spPr/>
      <dgm:t>
        <a:bodyPr/>
        <a:lstStyle/>
        <a:p>
          <a:endParaRPr lang="ru-RU"/>
        </a:p>
      </dgm:t>
    </dgm:pt>
    <dgm:pt modelId="{436AFBFC-2EB3-4A02-A4D1-B117064BED78}" type="pres">
      <dgm:prSet presAssocID="{A6580506-5612-4EF8-8A82-EAADFC34F66B}" presName="node" presStyleCnt="0"/>
      <dgm:spPr/>
    </dgm:pt>
    <dgm:pt modelId="{B914416F-76F6-49A2-8FEE-BE7FE934F93B}" type="pres">
      <dgm:prSet presAssocID="{A6580506-5612-4EF8-8A82-EAADFC34F66B}" presName="parentNode" presStyleLbl="node1" presStyleIdx="1" presStyleCnt="4" custScaleX="350891" custScaleY="162941" custLinFactX="97442" custLinFactNeighborX="100000" custLinFactNeighborY="-106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62E6A-4CDC-49B8-B774-16744F4C18FE}" type="pres">
      <dgm:prSet presAssocID="{A6580506-5612-4EF8-8A82-EAADFC34F66B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D8AFB-3827-47FD-8E29-5C6862C51B8A}" type="pres">
      <dgm:prSet presAssocID="{C48FECEF-E5B8-4952-A75E-2DEB406D6B77}" presName="Name25" presStyleLbl="parChTrans1D1" presStyleIdx="1" presStyleCnt="3"/>
      <dgm:spPr/>
      <dgm:t>
        <a:bodyPr/>
        <a:lstStyle/>
        <a:p>
          <a:endParaRPr lang="ru-RU"/>
        </a:p>
      </dgm:t>
    </dgm:pt>
    <dgm:pt modelId="{E4BB4883-0473-4026-B558-E860B71D0D11}" type="pres">
      <dgm:prSet presAssocID="{795ACBCA-D8AC-4D25-AA6A-26DE960404E7}" presName="node" presStyleCnt="0"/>
      <dgm:spPr/>
    </dgm:pt>
    <dgm:pt modelId="{214DC3C9-09E8-4102-944A-20A6DC3DAD5F}" type="pres">
      <dgm:prSet presAssocID="{795ACBCA-D8AC-4D25-AA6A-26DE960404E7}" presName="parentNode" presStyleLbl="node1" presStyleIdx="2" presStyleCnt="4" custScaleX="381866" custScaleY="153153" custLinFactX="100000" custLinFactNeighborX="141676" custLinFactNeighborY="-19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34A5D-FE07-4FF7-AA63-6A5583CDED91}" type="pres">
      <dgm:prSet presAssocID="{795ACBCA-D8AC-4D25-AA6A-26DE960404E7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78CBA-B5F5-4A39-A9D7-03968C75EECE}" type="pres">
      <dgm:prSet presAssocID="{2863E6E4-E477-482E-8C49-71D41C007E25}" presName="Name25" presStyleLbl="parChTrans1D1" presStyleIdx="2" presStyleCnt="3"/>
      <dgm:spPr/>
      <dgm:t>
        <a:bodyPr/>
        <a:lstStyle/>
        <a:p>
          <a:endParaRPr lang="ru-RU"/>
        </a:p>
      </dgm:t>
    </dgm:pt>
    <dgm:pt modelId="{F8AF5E6C-0B03-49CB-A57B-36C9DED2498C}" type="pres">
      <dgm:prSet presAssocID="{DFAA4EB1-1BA4-403B-9813-DD6DC3D0F5FA}" presName="node" presStyleCnt="0"/>
      <dgm:spPr/>
    </dgm:pt>
    <dgm:pt modelId="{F9C2203F-0BE8-4CB9-84EA-3E281503A3E7}" type="pres">
      <dgm:prSet presAssocID="{DFAA4EB1-1BA4-403B-9813-DD6DC3D0F5FA}" presName="parentNode" presStyleLbl="node1" presStyleIdx="3" presStyleCnt="4" custScaleX="344481" custScaleY="144743" custLinFactX="100000" custLinFactNeighborX="124274" custLinFactNeighborY="293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F8646-736F-4C61-AF01-1935533E0C93}" type="pres">
      <dgm:prSet presAssocID="{DFAA4EB1-1BA4-403B-9813-DD6DC3D0F5FA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1D5BFF-779B-4D3B-B90A-8BAC125215A5}" type="presOf" srcId="{C48FECEF-E5B8-4952-A75E-2DEB406D6B77}" destId="{A97D8AFB-3827-47FD-8E29-5C6862C51B8A}" srcOrd="0" destOrd="0" presId="urn:microsoft.com/office/officeart/2005/8/layout/radial2"/>
    <dgm:cxn modelId="{AE300055-1C86-4030-9543-9D51AFADEF56}" srcId="{DFAA4EB1-1BA4-403B-9813-DD6DC3D0F5FA}" destId="{6A154A4A-5382-45CF-B21D-D398BD20AB28}" srcOrd="0" destOrd="0" parTransId="{3301E1B2-B866-46F6-81ED-9B96F2794266}" sibTransId="{5E3450A8-7EFD-4DE9-AA50-34CF146AA37F}"/>
    <dgm:cxn modelId="{14D6BF1F-9FFD-4858-B63B-3AEF0C8BB34D}" srcId="{A4324CAD-CB77-4430-A9CB-ADF317A17F6B}" destId="{DFAA4EB1-1BA4-403B-9813-DD6DC3D0F5FA}" srcOrd="2" destOrd="0" parTransId="{2863E6E4-E477-482E-8C49-71D41C007E25}" sibTransId="{17C23042-B48B-44D0-ABD1-205B632E11E6}"/>
    <dgm:cxn modelId="{B018BA42-6562-4526-80BA-F4C489DF5A84}" srcId="{DFAA4EB1-1BA4-403B-9813-DD6DC3D0F5FA}" destId="{37CB7D1C-8694-4C0C-A0BD-4A6B928A4AA2}" srcOrd="1" destOrd="0" parTransId="{8327B7C3-3BB3-4626-AC57-572B7A3313FA}" sibTransId="{6395339F-F712-4FCD-BABA-A8550E05CBC7}"/>
    <dgm:cxn modelId="{9A177BCD-2B8E-4E0F-A4EC-FE77AA16C9B8}" type="presOf" srcId="{A6580506-5612-4EF8-8A82-EAADFC34F66B}" destId="{B914416F-76F6-49A2-8FEE-BE7FE934F93B}" srcOrd="0" destOrd="0" presId="urn:microsoft.com/office/officeart/2005/8/layout/radial2"/>
    <dgm:cxn modelId="{7B86BA7B-1E36-402C-81C3-57F6DEB71CE9}" srcId="{A4324CAD-CB77-4430-A9CB-ADF317A17F6B}" destId="{A6580506-5612-4EF8-8A82-EAADFC34F66B}" srcOrd="0" destOrd="0" parTransId="{7964CE25-6112-4E8D-B894-8559DE5AE804}" sibTransId="{EB5C0175-F2A6-447A-8FD7-F554146E09B1}"/>
    <dgm:cxn modelId="{48578F2B-625C-411B-AC00-E721CB941496}" srcId="{A4324CAD-CB77-4430-A9CB-ADF317A17F6B}" destId="{795ACBCA-D8AC-4D25-AA6A-26DE960404E7}" srcOrd="1" destOrd="0" parTransId="{C48FECEF-E5B8-4952-A75E-2DEB406D6B77}" sibTransId="{31F47548-1119-4C26-9B7B-9C0D6B803EC5}"/>
    <dgm:cxn modelId="{9D83FCA8-DB9A-459B-8C9E-F8801E241B09}" type="presOf" srcId="{DE682E24-BDB0-4F27-9E96-318E0A4E9CBA}" destId="{A8834A5D-FE07-4FF7-AA63-6A5583CDED91}" srcOrd="0" destOrd="0" presId="urn:microsoft.com/office/officeart/2005/8/layout/radial2"/>
    <dgm:cxn modelId="{929B940E-7238-4F3F-B67B-AFFF7122862F}" type="presOf" srcId="{A4324CAD-CB77-4430-A9CB-ADF317A17F6B}" destId="{B2DF3671-A8B2-4F2A-B7A1-BA31B3A9710A}" srcOrd="0" destOrd="0" presId="urn:microsoft.com/office/officeart/2005/8/layout/radial2"/>
    <dgm:cxn modelId="{6D4F152F-CFE5-424F-80FF-066805200AD6}" type="presOf" srcId="{DFAA4EB1-1BA4-403B-9813-DD6DC3D0F5FA}" destId="{F9C2203F-0BE8-4CB9-84EA-3E281503A3E7}" srcOrd="0" destOrd="0" presId="urn:microsoft.com/office/officeart/2005/8/layout/radial2"/>
    <dgm:cxn modelId="{F41FFC32-261D-4F4A-8CF9-7FD1AA8CD62E}" srcId="{795ACBCA-D8AC-4D25-AA6A-26DE960404E7}" destId="{DE682E24-BDB0-4F27-9E96-318E0A4E9CBA}" srcOrd="0" destOrd="0" parTransId="{3D3EAB9E-7B89-483D-AB4A-A1A45F5082B7}" sibTransId="{C43EE57E-1D84-450D-9EC1-0384233CA2E7}"/>
    <dgm:cxn modelId="{862F7982-2C23-47E5-B152-195FB84DD957}" srcId="{795ACBCA-D8AC-4D25-AA6A-26DE960404E7}" destId="{381E8418-335B-447C-ACA4-AF0D3FA6673B}" srcOrd="1" destOrd="0" parTransId="{3F40015D-48A2-423C-B8B3-0AD55B6C7E5E}" sibTransId="{99DBE917-0354-4862-9787-B57DD40E6EF7}"/>
    <dgm:cxn modelId="{B78CD87F-FA18-49E0-AAA3-AAA622970475}" type="presOf" srcId="{381E8418-335B-447C-ACA4-AF0D3FA6673B}" destId="{A8834A5D-FE07-4FF7-AA63-6A5583CDED91}" srcOrd="0" destOrd="1" presId="urn:microsoft.com/office/officeart/2005/8/layout/radial2"/>
    <dgm:cxn modelId="{914114C1-E5C7-4288-B915-6A2D067F8C54}" type="presOf" srcId="{6A154A4A-5382-45CF-B21D-D398BD20AB28}" destId="{8F3F8646-736F-4C61-AF01-1935533E0C93}" srcOrd="0" destOrd="0" presId="urn:microsoft.com/office/officeart/2005/8/layout/radial2"/>
    <dgm:cxn modelId="{D769573E-AB87-4AD2-9FA4-BEBC9BCC8BA3}" srcId="{A6580506-5612-4EF8-8A82-EAADFC34F66B}" destId="{2FB77406-4105-4573-B75E-0892E0C98433}" srcOrd="0" destOrd="0" parTransId="{6C7EF18B-48FB-4592-8302-B8674C276593}" sibTransId="{953655B5-1DAC-4457-8B69-BCFF1E6F8C70}"/>
    <dgm:cxn modelId="{4519E314-B3BB-400B-84F1-49AF38FBAB74}" type="presOf" srcId="{7964CE25-6112-4E8D-B894-8559DE5AE804}" destId="{09A74758-D1F2-41CF-8D61-06ECBA576CB5}" srcOrd="0" destOrd="0" presId="urn:microsoft.com/office/officeart/2005/8/layout/radial2"/>
    <dgm:cxn modelId="{A8FDE0BC-221B-4F82-A951-1A43ADD9469F}" type="presOf" srcId="{795ACBCA-D8AC-4D25-AA6A-26DE960404E7}" destId="{214DC3C9-09E8-4102-944A-20A6DC3DAD5F}" srcOrd="0" destOrd="0" presId="urn:microsoft.com/office/officeart/2005/8/layout/radial2"/>
    <dgm:cxn modelId="{EC1135DD-7A13-4CCC-89F6-5437D856209F}" type="presOf" srcId="{2FB77406-4105-4573-B75E-0892E0C98433}" destId="{B7762E6A-4CDC-49B8-B774-16744F4C18FE}" srcOrd="0" destOrd="0" presId="urn:microsoft.com/office/officeart/2005/8/layout/radial2"/>
    <dgm:cxn modelId="{434A1107-5D22-4274-9679-FD97810EBE7B}" type="presOf" srcId="{37CB7D1C-8694-4C0C-A0BD-4A6B928A4AA2}" destId="{8F3F8646-736F-4C61-AF01-1935533E0C93}" srcOrd="0" destOrd="1" presId="urn:microsoft.com/office/officeart/2005/8/layout/radial2"/>
    <dgm:cxn modelId="{61B93432-C70B-4602-B2EF-019A8DB789AF}" type="presOf" srcId="{2863E6E4-E477-482E-8C49-71D41C007E25}" destId="{72178CBA-B5F5-4A39-A9D7-03968C75EECE}" srcOrd="0" destOrd="0" presId="urn:microsoft.com/office/officeart/2005/8/layout/radial2"/>
    <dgm:cxn modelId="{38DAD5DF-F71F-41D7-BCE1-61AB58587B35}" type="presParOf" srcId="{B2DF3671-A8B2-4F2A-B7A1-BA31B3A9710A}" destId="{5BFC7CE8-FBF5-4D56-817A-58C6FB125325}" srcOrd="0" destOrd="0" presId="urn:microsoft.com/office/officeart/2005/8/layout/radial2"/>
    <dgm:cxn modelId="{394B7741-A8E5-4087-BFDA-57CD427CE7BC}" type="presParOf" srcId="{5BFC7CE8-FBF5-4D56-817A-58C6FB125325}" destId="{A726E04C-51B2-450B-AC39-57E0A8ED3BC8}" srcOrd="0" destOrd="0" presId="urn:microsoft.com/office/officeart/2005/8/layout/radial2"/>
    <dgm:cxn modelId="{E000D001-AD5B-4C35-9B87-0F97DA0C77FB}" type="presParOf" srcId="{A726E04C-51B2-450B-AC39-57E0A8ED3BC8}" destId="{20DCB33D-D5D4-4C84-8B2B-BE419CF08D6D}" srcOrd="0" destOrd="0" presId="urn:microsoft.com/office/officeart/2005/8/layout/radial2"/>
    <dgm:cxn modelId="{E9D5EE6F-0753-427F-BA38-AD551294F479}" type="presParOf" srcId="{A726E04C-51B2-450B-AC39-57E0A8ED3BC8}" destId="{5E2055F0-4E91-4744-B645-590774D3FAB5}" srcOrd="1" destOrd="0" presId="urn:microsoft.com/office/officeart/2005/8/layout/radial2"/>
    <dgm:cxn modelId="{BFE6744F-85E5-41E3-92F4-1DE62BE32FCD}" type="presParOf" srcId="{5BFC7CE8-FBF5-4D56-817A-58C6FB125325}" destId="{09A74758-D1F2-41CF-8D61-06ECBA576CB5}" srcOrd="1" destOrd="0" presId="urn:microsoft.com/office/officeart/2005/8/layout/radial2"/>
    <dgm:cxn modelId="{C6AF160A-4416-4A01-BD22-453F6D3955FE}" type="presParOf" srcId="{5BFC7CE8-FBF5-4D56-817A-58C6FB125325}" destId="{436AFBFC-2EB3-4A02-A4D1-B117064BED78}" srcOrd="2" destOrd="0" presId="urn:microsoft.com/office/officeart/2005/8/layout/radial2"/>
    <dgm:cxn modelId="{5C127B3D-F64A-4FBC-9CEA-78082F0B06A0}" type="presParOf" srcId="{436AFBFC-2EB3-4A02-A4D1-B117064BED78}" destId="{B914416F-76F6-49A2-8FEE-BE7FE934F93B}" srcOrd="0" destOrd="0" presId="urn:microsoft.com/office/officeart/2005/8/layout/radial2"/>
    <dgm:cxn modelId="{1817D415-6187-4FBB-B8B5-3856490CD2D2}" type="presParOf" srcId="{436AFBFC-2EB3-4A02-A4D1-B117064BED78}" destId="{B7762E6A-4CDC-49B8-B774-16744F4C18FE}" srcOrd="1" destOrd="0" presId="urn:microsoft.com/office/officeart/2005/8/layout/radial2"/>
    <dgm:cxn modelId="{FAC5E279-D006-407B-80A2-D57B4A52C294}" type="presParOf" srcId="{5BFC7CE8-FBF5-4D56-817A-58C6FB125325}" destId="{A97D8AFB-3827-47FD-8E29-5C6862C51B8A}" srcOrd="3" destOrd="0" presId="urn:microsoft.com/office/officeart/2005/8/layout/radial2"/>
    <dgm:cxn modelId="{6221ECDE-C0B1-4B14-85FD-525AE4F1ECB4}" type="presParOf" srcId="{5BFC7CE8-FBF5-4D56-817A-58C6FB125325}" destId="{E4BB4883-0473-4026-B558-E860B71D0D11}" srcOrd="4" destOrd="0" presId="urn:microsoft.com/office/officeart/2005/8/layout/radial2"/>
    <dgm:cxn modelId="{0E1A6064-C731-417B-8DD7-4D1F393A6AFC}" type="presParOf" srcId="{E4BB4883-0473-4026-B558-E860B71D0D11}" destId="{214DC3C9-09E8-4102-944A-20A6DC3DAD5F}" srcOrd="0" destOrd="0" presId="urn:microsoft.com/office/officeart/2005/8/layout/radial2"/>
    <dgm:cxn modelId="{B207006D-D145-44D4-BFC0-F8068088ECAA}" type="presParOf" srcId="{E4BB4883-0473-4026-B558-E860B71D0D11}" destId="{A8834A5D-FE07-4FF7-AA63-6A5583CDED91}" srcOrd="1" destOrd="0" presId="urn:microsoft.com/office/officeart/2005/8/layout/radial2"/>
    <dgm:cxn modelId="{4F425B2D-1A4D-43C6-93A5-E6FFA5538379}" type="presParOf" srcId="{5BFC7CE8-FBF5-4D56-817A-58C6FB125325}" destId="{72178CBA-B5F5-4A39-A9D7-03968C75EECE}" srcOrd="5" destOrd="0" presId="urn:microsoft.com/office/officeart/2005/8/layout/radial2"/>
    <dgm:cxn modelId="{A5710E05-4C08-41C5-9219-683975D6E151}" type="presParOf" srcId="{5BFC7CE8-FBF5-4D56-817A-58C6FB125325}" destId="{F8AF5E6C-0B03-49CB-A57B-36C9DED2498C}" srcOrd="6" destOrd="0" presId="urn:microsoft.com/office/officeart/2005/8/layout/radial2"/>
    <dgm:cxn modelId="{2528D026-903C-45A6-8943-8010562E2DE4}" type="presParOf" srcId="{F8AF5E6C-0B03-49CB-A57B-36C9DED2498C}" destId="{F9C2203F-0BE8-4CB9-84EA-3E281503A3E7}" srcOrd="0" destOrd="0" presId="urn:microsoft.com/office/officeart/2005/8/layout/radial2"/>
    <dgm:cxn modelId="{15F126E4-EA22-454D-9C29-900AD30AA9AE}" type="presParOf" srcId="{F8AF5E6C-0B03-49CB-A57B-36C9DED2498C}" destId="{8F3F8646-736F-4C61-AF01-1935533E0C9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DF65C7-383D-4285-BD3F-D11DFF0DE84C}">
      <dsp:nvSpPr>
        <dsp:cNvPr id="0" name=""/>
        <dsp:cNvSpPr/>
      </dsp:nvSpPr>
      <dsp:spPr>
        <a:xfrm>
          <a:off x="1104122" y="0"/>
          <a:ext cx="1104122" cy="802779"/>
        </a:xfrm>
        <a:prstGeom prst="trapezoid">
          <a:avLst>
            <a:gd name="adj" fmla="val 68769"/>
          </a:avLst>
        </a:prstGeom>
        <a:solidFill>
          <a:srgbClr val="7F77B7"/>
        </a:solid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FF0000"/>
              </a:solidFill>
            </a:rPr>
            <a:t>152</a:t>
          </a:r>
          <a:endParaRPr lang="ru-RU" sz="3200" b="1" kern="1200" dirty="0">
            <a:solidFill>
              <a:srgbClr val="FF0000"/>
            </a:solidFill>
          </a:endParaRPr>
        </a:p>
      </dsp:txBody>
      <dsp:txXfrm>
        <a:off x="1104122" y="0"/>
        <a:ext cx="1104122" cy="802779"/>
      </dsp:txXfrm>
    </dsp:sp>
    <dsp:sp modelId="{DBADDE05-AF48-4B98-AD0E-93408842BB54}">
      <dsp:nvSpPr>
        <dsp:cNvPr id="0" name=""/>
        <dsp:cNvSpPr/>
      </dsp:nvSpPr>
      <dsp:spPr>
        <a:xfrm>
          <a:off x="552061" y="802779"/>
          <a:ext cx="2208245" cy="802779"/>
        </a:xfrm>
        <a:prstGeom prst="trapezoid">
          <a:avLst>
            <a:gd name="adj" fmla="val 68769"/>
          </a:avLst>
        </a:prstGeom>
        <a:solidFill>
          <a:schemeClr val="accent6">
            <a:lumMod val="60000"/>
            <a:lumOff val="40000"/>
          </a:schemeClr>
        </a:solid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обновление</a:t>
          </a:r>
          <a:endParaRPr lang="ru-RU" sz="2100" kern="1200" dirty="0"/>
        </a:p>
      </dsp:txBody>
      <dsp:txXfrm>
        <a:off x="938504" y="802779"/>
        <a:ext cx="1435359" cy="802779"/>
      </dsp:txXfrm>
    </dsp:sp>
    <dsp:sp modelId="{0F4615CE-533B-4505-A180-78CADA1F658E}">
      <dsp:nvSpPr>
        <dsp:cNvPr id="0" name=""/>
        <dsp:cNvSpPr/>
      </dsp:nvSpPr>
      <dsp:spPr>
        <a:xfrm>
          <a:off x="0" y="1605558"/>
          <a:ext cx="3312368" cy="802779"/>
        </a:xfrm>
        <a:prstGeom prst="trapezoid">
          <a:avLst>
            <a:gd name="adj" fmla="val 68769"/>
          </a:avLst>
        </a:prstGeom>
        <a:solidFill>
          <a:schemeClr val="accent6">
            <a:lumMod val="60000"/>
            <a:lumOff val="40000"/>
          </a:schemeClr>
        </a:solid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70%</a:t>
          </a:r>
          <a:endParaRPr lang="ru-RU" sz="2100" kern="1200" dirty="0"/>
        </a:p>
      </dsp:txBody>
      <dsp:txXfrm>
        <a:off x="579664" y="1605558"/>
        <a:ext cx="2153039" cy="8027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DF65C7-383D-4285-BD3F-D11DFF0DE84C}">
      <dsp:nvSpPr>
        <dsp:cNvPr id="0" name=""/>
        <dsp:cNvSpPr/>
      </dsp:nvSpPr>
      <dsp:spPr>
        <a:xfrm>
          <a:off x="1104122" y="0"/>
          <a:ext cx="1104122" cy="802779"/>
        </a:xfrm>
        <a:prstGeom prst="trapezoid">
          <a:avLst>
            <a:gd name="adj" fmla="val 68769"/>
          </a:avLst>
        </a:prstGeom>
        <a:solidFill>
          <a:srgbClr val="7F77B7"/>
        </a:solid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FF0000"/>
              </a:solidFill>
            </a:rPr>
            <a:t>130</a:t>
          </a:r>
          <a:endParaRPr lang="ru-RU" sz="3200" b="1" kern="1200" dirty="0">
            <a:solidFill>
              <a:srgbClr val="FF0000"/>
            </a:solidFill>
          </a:endParaRPr>
        </a:p>
      </dsp:txBody>
      <dsp:txXfrm>
        <a:off x="1104122" y="0"/>
        <a:ext cx="1104122" cy="802779"/>
      </dsp:txXfrm>
    </dsp:sp>
    <dsp:sp modelId="{DBADDE05-AF48-4B98-AD0E-93408842BB54}">
      <dsp:nvSpPr>
        <dsp:cNvPr id="0" name=""/>
        <dsp:cNvSpPr/>
      </dsp:nvSpPr>
      <dsp:spPr>
        <a:xfrm>
          <a:off x="552061" y="802779"/>
          <a:ext cx="2208245" cy="802779"/>
        </a:xfrm>
        <a:prstGeom prst="trapezoid">
          <a:avLst>
            <a:gd name="adj" fmla="val 68769"/>
          </a:avLst>
        </a:prstGeom>
        <a:solidFill>
          <a:srgbClr val="7F77B7"/>
        </a:solid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обновление</a:t>
          </a:r>
          <a:endParaRPr lang="ru-RU" sz="2100" kern="1200" dirty="0"/>
        </a:p>
      </dsp:txBody>
      <dsp:txXfrm>
        <a:off x="938504" y="802779"/>
        <a:ext cx="1435359" cy="802779"/>
      </dsp:txXfrm>
    </dsp:sp>
    <dsp:sp modelId="{0F4615CE-533B-4505-A180-78CADA1F658E}">
      <dsp:nvSpPr>
        <dsp:cNvPr id="0" name=""/>
        <dsp:cNvSpPr/>
      </dsp:nvSpPr>
      <dsp:spPr>
        <a:xfrm>
          <a:off x="0" y="1605558"/>
          <a:ext cx="3312368" cy="802779"/>
        </a:xfrm>
        <a:prstGeom prst="trapezoid">
          <a:avLst>
            <a:gd name="adj" fmla="val 68769"/>
          </a:avLst>
        </a:prstGeom>
        <a:solidFill>
          <a:schemeClr val="accent6">
            <a:lumMod val="60000"/>
            <a:lumOff val="4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30%</a:t>
          </a:r>
          <a:endParaRPr lang="ru-RU" sz="2100" kern="1200" dirty="0"/>
        </a:p>
      </dsp:txBody>
      <dsp:txXfrm>
        <a:off x="579664" y="1605558"/>
        <a:ext cx="2153039" cy="80277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500702"/>
            <a:ext cx="6984776" cy="59406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Ректор ПК ИРО, доктор педагогических наук,  О.А. Барабаш</a:t>
            </a:r>
            <a:endParaRPr lang="ru-RU" sz="1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rector\Desktop\пк ир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8713" y="764704"/>
            <a:ext cx="5166574" cy="238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583" y="548680"/>
            <a:ext cx="81819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3892" y="0"/>
            <a:ext cx="86718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Государственное образовательное автономное учреждение </a:t>
            </a: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дополнительного профессионального образования </a:t>
            </a: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Приморский краевой институт развития образования»</a:t>
            </a:r>
          </a:p>
          <a:p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3148769"/>
            <a:ext cx="86439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+mj-lt"/>
              </a:rPr>
              <a:t>СИСТЕМНОЕ СОПРОВОЖДЕНИЕ ПРОФЕССИОНАЛЬНОГО РАЗВИТИЯ ПЕДАГОГОВ ПРИМОРСКОГО КРАЯ </a:t>
            </a:r>
          </a:p>
          <a:p>
            <a:pPr algn="ctr"/>
            <a:r>
              <a:rPr lang="ru-RU" sz="2800" dirty="0" smtClean="0">
                <a:latin typeface="+mj-lt"/>
              </a:rPr>
              <a:t>В КОНТЕКСТЕ РЕАЛИЗАЦИИ </a:t>
            </a:r>
          </a:p>
          <a:p>
            <a:pPr algn="ctr"/>
            <a:r>
              <a:rPr lang="ru-RU" sz="2800" dirty="0" smtClean="0">
                <a:latin typeface="+mj-lt"/>
              </a:rPr>
              <a:t>ПК ИРО ДОПОЛНИТЕЛЬНЫХ ПРОФЕССИОНАЛЬНЫХ ПРОГРАММ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46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bg1">
                    <a:lumMod val="50000"/>
                  </a:schemeClr>
                </a:solidFill>
              </a:rPr>
              <a:t>Профессиональное развитие </a:t>
            </a:r>
            <a:r>
              <a:rPr lang="ru-RU" sz="3600" dirty="0"/>
              <a:t>представляет собой процесс подготовки сотрудника к выполнению </a:t>
            </a:r>
            <a:endParaRPr lang="ru-RU" sz="3600" dirty="0" smtClean="0"/>
          </a:p>
          <a:p>
            <a:pPr marL="0" indent="0" algn="ctr">
              <a:buNone/>
            </a:pPr>
            <a:r>
              <a:rPr lang="ru-RU" sz="3600" u="sng" dirty="0" smtClean="0"/>
              <a:t>новых </a:t>
            </a:r>
            <a:r>
              <a:rPr lang="ru-RU" sz="3600" u="sng" dirty="0"/>
              <a:t>производственных функций, </a:t>
            </a:r>
            <a:endParaRPr lang="ru-RU" sz="3600" u="sng" dirty="0" smtClean="0"/>
          </a:p>
          <a:p>
            <a:pPr marL="0" indent="0" algn="ctr">
              <a:buNone/>
            </a:pPr>
            <a:r>
              <a:rPr lang="ru-RU" sz="3600" u="sng" dirty="0" smtClean="0"/>
              <a:t>занятию </a:t>
            </a:r>
            <a:r>
              <a:rPr lang="ru-RU" sz="3600" u="sng" dirty="0"/>
              <a:t>новой должности, </a:t>
            </a:r>
            <a:endParaRPr lang="ru-RU" sz="3600" u="sng" dirty="0" smtClean="0"/>
          </a:p>
          <a:p>
            <a:pPr marL="0" indent="0" algn="ctr">
              <a:buNone/>
            </a:pPr>
            <a:r>
              <a:rPr lang="ru-RU" sz="3600" u="sng" dirty="0" smtClean="0"/>
              <a:t>решению </a:t>
            </a:r>
            <a:r>
              <a:rPr lang="ru-RU" sz="3600" u="sng" dirty="0"/>
              <a:t>новых задач</a:t>
            </a:r>
            <a:r>
              <a:rPr lang="ru-RU" sz="3600" dirty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5908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95536" y="0"/>
            <a:ext cx="8856984" cy="1772816"/>
          </a:xfrm>
          <a:prstGeom prst="ellipse">
            <a:avLst/>
          </a:prstGeom>
          <a:solidFill>
            <a:srgbClr val="7F77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487633" y="332656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Программы профессиональной </a:t>
            </a:r>
            <a:r>
              <a:rPr lang="ru-RU" sz="4000" b="1" dirty="0" smtClean="0">
                <a:solidFill>
                  <a:schemeClr val="bg1"/>
                </a:solidFill>
              </a:rPr>
              <a:t>переподготовки</a:t>
            </a:r>
            <a:endParaRPr lang="ru-RU" sz="4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2039359"/>
            <a:ext cx="8856984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512" y="2039359"/>
            <a:ext cx="885698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1. Менеджмент </a:t>
            </a:r>
            <a:r>
              <a:rPr lang="ru-RU" sz="2000" b="1" dirty="0"/>
              <a:t>в образовании</a:t>
            </a:r>
          </a:p>
          <a:p>
            <a:r>
              <a:rPr lang="ru-RU" sz="2000" b="1" dirty="0" smtClean="0"/>
              <a:t>2. Педагогика </a:t>
            </a:r>
            <a:r>
              <a:rPr lang="ru-RU" sz="2000" b="1" dirty="0"/>
              <a:t>общего и дополнительного образования детей</a:t>
            </a:r>
          </a:p>
          <a:p>
            <a:r>
              <a:rPr lang="ru-RU" sz="2000" b="1" dirty="0" smtClean="0"/>
              <a:t>3. Логопедия </a:t>
            </a:r>
            <a:endParaRPr lang="ru-RU" sz="2000" b="1" dirty="0"/>
          </a:p>
          <a:p>
            <a:r>
              <a:rPr lang="ru-RU" sz="2000" b="1" dirty="0" smtClean="0"/>
              <a:t>4. Коррекционная </a:t>
            </a:r>
            <a:r>
              <a:rPr lang="ru-RU" sz="2000" b="1" dirty="0"/>
              <a:t>педагогика</a:t>
            </a:r>
          </a:p>
          <a:p>
            <a:r>
              <a:rPr lang="ru-RU" sz="2000" b="1" dirty="0" smtClean="0"/>
              <a:t>5. Педагогическая </a:t>
            </a:r>
            <a:r>
              <a:rPr lang="ru-RU" sz="2000" b="1" dirty="0"/>
              <a:t>деятельность в начальном общем образовании</a:t>
            </a:r>
          </a:p>
          <a:p>
            <a:endParaRPr lang="ru-RU" sz="2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4120864"/>
            <a:ext cx="8712968" cy="1108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89547" y="4121204"/>
            <a:ext cx="84369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6. Педагогическая </a:t>
            </a:r>
            <a:r>
              <a:rPr lang="ru-RU" sz="2400" b="1" dirty="0"/>
              <a:t>деятельность в дошкольном образовании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(</a:t>
            </a:r>
            <a:r>
              <a:rPr lang="ru-RU" sz="2400" b="1" dirty="0"/>
              <a:t>360 часов) </a:t>
            </a:r>
            <a:r>
              <a:rPr lang="ru-RU" sz="2400" b="1" dirty="0" smtClean="0">
                <a:solidFill>
                  <a:srgbClr val="FF0000"/>
                </a:solidFill>
              </a:rPr>
              <a:t>с </a:t>
            </a:r>
            <a:r>
              <a:rPr lang="ru-RU" sz="2400" b="1" dirty="0">
                <a:solidFill>
                  <a:srgbClr val="FF0000"/>
                </a:solidFill>
              </a:rPr>
              <a:t>31.08. 2015 года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520" y="5413069"/>
            <a:ext cx="8712968" cy="10402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75435" y="5483129"/>
            <a:ext cx="84369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7-18. Педагогическая </a:t>
            </a:r>
            <a:r>
              <a:rPr lang="ru-RU" sz="2400" b="1" dirty="0"/>
              <a:t>деятельность в основном общем и среднем общем </a:t>
            </a:r>
            <a:r>
              <a:rPr lang="ru-RU" sz="2400" b="1" dirty="0" smtClean="0"/>
              <a:t>образовании (380 часов) </a:t>
            </a:r>
            <a:r>
              <a:rPr lang="ru-RU" sz="2400" b="1" dirty="0" smtClean="0">
                <a:solidFill>
                  <a:srgbClr val="FF0000"/>
                </a:solidFill>
              </a:rPr>
              <a:t>с 01.11. 2015 года</a:t>
            </a:r>
            <a:endParaRPr lang="ru-RU" sz="2400" b="1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413871" y="1772815"/>
            <a:ext cx="360040" cy="295761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035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38052" y="332655"/>
            <a:ext cx="8526435" cy="16018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549550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5000"/>
                  </a:schemeClr>
                </a:solidFill>
              </a:rPr>
              <a:t>Педагогическая деятельность в основном общем и среднем общем образовании</a:t>
            </a:r>
            <a:endParaRPr lang="ru-R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100870" y="1923625"/>
            <a:ext cx="1152128" cy="785295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857430" y="1941770"/>
            <a:ext cx="1152128" cy="785295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893303" y="1929496"/>
            <a:ext cx="1152128" cy="779423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38052" y="2708920"/>
            <a:ext cx="2477764" cy="13504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75856" y="2726986"/>
            <a:ext cx="2477764" cy="13504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316882" y="2721880"/>
            <a:ext cx="2477764" cy="1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38052" y="2802042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/>
              <a:t>Преподавание предметов социально-гуманитарного цикла </a:t>
            </a:r>
          </a:p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285448" y="2688096"/>
            <a:ext cx="24681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/>
              <a:t>Преподавание предметов естественно-научного </a:t>
            </a:r>
          </a:p>
          <a:p>
            <a:pPr lvl="0" algn="ctr"/>
            <a:r>
              <a:rPr lang="ru-RU" b="1" dirty="0"/>
              <a:t>и математического цикла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316882" y="2745053"/>
            <a:ext cx="23702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/>
              <a:t>Преподавание предметов культурно-эстетического цикла</a:t>
            </a:r>
          </a:p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6237700" y="4413650"/>
            <a:ext cx="2566462" cy="227882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133132" y="4489190"/>
            <a:ext cx="2782684" cy="227882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180467" y="4472697"/>
            <a:ext cx="2678131" cy="227882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83567" y="4753013"/>
            <a:ext cx="2105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/>
              <a:t>Русский язык</a:t>
            </a:r>
          </a:p>
          <a:p>
            <a:pPr lvl="0"/>
            <a:r>
              <a:rPr lang="ru-RU" b="1" dirty="0" smtClean="0"/>
              <a:t>Литература</a:t>
            </a:r>
            <a:endParaRPr lang="ru-RU" b="1" dirty="0"/>
          </a:p>
          <a:p>
            <a:r>
              <a:rPr lang="ru-RU" b="1" dirty="0" smtClean="0"/>
              <a:t>Английский язык</a:t>
            </a:r>
            <a:endParaRPr lang="ru-RU" b="1" dirty="0"/>
          </a:p>
          <a:p>
            <a:pPr lvl="0"/>
            <a:r>
              <a:rPr lang="ru-RU" b="1" dirty="0" smtClean="0"/>
              <a:t>История</a:t>
            </a:r>
            <a:endParaRPr lang="ru-RU" b="1" dirty="0"/>
          </a:p>
          <a:p>
            <a:pPr lvl="0"/>
            <a:r>
              <a:rPr lang="ru-RU" b="1" dirty="0" smtClean="0"/>
              <a:t>Обществознание</a:t>
            </a:r>
            <a:endParaRPr lang="ru-RU" b="1" dirty="0"/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831058" y="4640115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/>
              <a:t>Математика</a:t>
            </a:r>
          </a:p>
          <a:p>
            <a:pPr lvl="0"/>
            <a:r>
              <a:rPr lang="ru-RU" b="1" dirty="0" smtClean="0"/>
              <a:t>Биология</a:t>
            </a:r>
            <a:endParaRPr lang="ru-RU" b="1" dirty="0"/>
          </a:p>
          <a:p>
            <a:pPr lvl="0"/>
            <a:r>
              <a:rPr lang="ru-RU" b="1" dirty="0" smtClean="0"/>
              <a:t>Физика</a:t>
            </a:r>
            <a:endParaRPr lang="ru-RU" b="1" dirty="0"/>
          </a:p>
          <a:p>
            <a:pPr lvl="0"/>
            <a:r>
              <a:rPr lang="ru-RU" b="1" dirty="0" smtClean="0"/>
              <a:t>Химия</a:t>
            </a:r>
            <a:endParaRPr lang="ru-RU" b="1" dirty="0"/>
          </a:p>
          <a:p>
            <a:pPr lvl="0"/>
            <a:r>
              <a:rPr lang="ru-RU" b="1" dirty="0" smtClean="0"/>
              <a:t>География</a:t>
            </a:r>
            <a:endParaRPr lang="ru-RU" b="1" dirty="0"/>
          </a:p>
          <a:p>
            <a:pPr lvl="0"/>
            <a:r>
              <a:rPr lang="ru-RU" b="1" dirty="0" smtClean="0"/>
              <a:t>Информатика</a:t>
            </a:r>
            <a:endParaRPr lang="ru-RU" b="1" dirty="0"/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401884" y="4753013"/>
            <a:ext cx="2346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Физическая культура</a:t>
            </a:r>
          </a:p>
          <a:p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4234079" y="4067424"/>
            <a:ext cx="561318" cy="41333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1331640" y="4059360"/>
            <a:ext cx="561318" cy="41333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7275105" y="4000312"/>
            <a:ext cx="561318" cy="413338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1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428604"/>
          <a:ext cx="91440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82" y="2786058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Содержание программ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714744" y="500042"/>
            <a:ext cx="42148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Концептуальные и нормативно – правовые  основы профессиональной педагогической деятельности</a:t>
            </a:r>
            <a:endParaRPr lang="ru-RU" sz="2400" i="1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071934" y="2571744"/>
            <a:ext cx="44291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Основные компоненты содержания</a:t>
            </a:r>
            <a:r>
              <a:rPr lang="en-US" sz="2800" b="1" dirty="0" smtClean="0"/>
              <a:t> </a:t>
            </a:r>
            <a:r>
              <a:rPr lang="ru-RU" sz="2800" b="1" dirty="0" smtClean="0"/>
              <a:t>учебного предмета. </a:t>
            </a:r>
            <a:endParaRPr lang="ru-RU" sz="2800" i="1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357686" y="4786322"/>
            <a:ext cx="39290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err="1" smtClean="0"/>
              <a:t>Частно-методические</a:t>
            </a:r>
            <a:r>
              <a:rPr lang="ru-RU" sz="2800" b="1" dirty="0" smtClean="0"/>
              <a:t> аспекты преподавания учебного предмета</a:t>
            </a:r>
            <a:endParaRPr lang="ru-RU" sz="28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6410"/>
          </a:xfrm>
        </p:spPr>
        <p:txBody>
          <a:bodyPr>
            <a:normAutofit/>
          </a:bodyPr>
          <a:lstStyle/>
          <a:p>
            <a:r>
              <a:rPr lang="ru-RU" b="1" dirty="0"/>
              <a:t>Программы могут быть освоены </a:t>
            </a:r>
            <a:r>
              <a:rPr lang="ru-RU" dirty="0"/>
              <a:t>в очной / заочной форме /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индивидуальному плану.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4283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Дополнительное профессиональное образование педагогов проходит </a:t>
            </a:r>
            <a:r>
              <a:rPr lang="ru-RU" sz="3200" b="1" dirty="0" smtClean="0"/>
              <a:t>через участие в научно-образовательных событиях: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dirty="0"/>
              <a:t>К</a:t>
            </a:r>
            <a:r>
              <a:rPr lang="ru-RU" sz="3600" dirty="0" smtClean="0"/>
              <a:t>онференции</a:t>
            </a:r>
            <a:r>
              <a:rPr lang="ru-RU" sz="3600" dirty="0"/>
              <a:t>, </a:t>
            </a:r>
            <a:endParaRPr lang="ru-RU" sz="3600" dirty="0" smtClean="0"/>
          </a:p>
          <a:p>
            <a:r>
              <a:rPr lang="ru-RU" sz="3600" dirty="0"/>
              <a:t>Н</a:t>
            </a:r>
            <a:r>
              <a:rPr lang="ru-RU" sz="3600" dirty="0" smtClean="0"/>
              <a:t>аучные </a:t>
            </a:r>
            <a:r>
              <a:rPr lang="ru-RU" sz="3600" dirty="0"/>
              <a:t>семинары, </a:t>
            </a:r>
            <a:endParaRPr lang="ru-RU" sz="3600" dirty="0" smtClean="0"/>
          </a:p>
          <a:p>
            <a:r>
              <a:rPr lang="ru-RU" sz="3600" dirty="0" smtClean="0"/>
              <a:t>Проекты, </a:t>
            </a:r>
          </a:p>
          <a:p>
            <a:r>
              <a:rPr lang="ru-RU" sz="3600" dirty="0"/>
              <a:t>Ф</a:t>
            </a:r>
            <a:r>
              <a:rPr lang="ru-RU" sz="3600" dirty="0" smtClean="0"/>
              <a:t>орумы</a:t>
            </a:r>
            <a:r>
              <a:rPr lang="ru-RU" sz="3600" dirty="0"/>
              <a:t>, </a:t>
            </a:r>
            <a:endParaRPr lang="ru-RU" sz="3600" dirty="0" smtClean="0"/>
          </a:p>
          <a:p>
            <a:r>
              <a:rPr lang="ru-RU" sz="3600" dirty="0"/>
              <a:t>Ф</a:t>
            </a:r>
            <a:r>
              <a:rPr lang="ru-RU" sz="3600" dirty="0" smtClean="0"/>
              <a:t>естивали</a:t>
            </a:r>
            <a:r>
              <a:rPr lang="ru-RU" sz="3600" dirty="0"/>
              <a:t>, </a:t>
            </a:r>
            <a:endParaRPr lang="ru-RU" sz="3600" dirty="0" smtClean="0"/>
          </a:p>
          <a:p>
            <a:r>
              <a:rPr lang="ru-RU" sz="3600" dirty="0" smtClean="0"/>
              <a:t>Выставки.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8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Распределение научно-образовательных событий по уровню значимости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72518" cy="490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166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Общероссийская </a:t>
            </a:r>
            <a:r>
              <a:rPr lang="ru-RU" dirty="0"/>
              <a:t>научно-практическая конференция «Педагогическое образование и педагогическая деятельность: теория и инновационная практика</a:t>
            </a:r>
            <a:r>
              <a:rPr lang="ru-RU" dirty="0" smtClean="0"/>
              <a:t>»;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Межрегиональная научно-практическая конференция «Духовно-нравственное воспитание в Приморской школе: опыт, проблемы, перспективы развития</a:t>
            </a:r>
            <a:r>
              <a:rPr lang="ru-RU" dirty="0" smtClean="0"/>
              <a:t>»;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Краевой августовский </a:t>
            </a:r>
            <a:r>
              <a:rPr lang="ru-RU" dirty="0" smtClean="0"/>
              <a:t>Интернет-педсовет; </a:t>
            </a:r>
          </a:p>
          <a:p>
            <a:pPr marL="0" lvl="0" indent="0">
              <a:buNone/>
            </a:pPr>
            <a:endParaRPr lang="ru-RU" dirty="0" smtClean="0"/>
          </a:p>
          <a:p>
            <a:pPr lvl="0"/>
            <a:r>
              <a:rPr lang="ru-RU" dirty="0" smtClean="0"/>
              <a:t>Приморский </a:t>
            </a:r>
            <a:r>
              <a:rPr lang="ru-RU" dirty="0"/>
              <a:t>форум образовательных инициатив</a:t>
            </a:r>
            <a:r>
              <a:rPr lang="ru-RU" dirty="0" smtClean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Фестиваль современных образовательных технологий: школа</a:t>
            </a:r>
            <a:r>
              <a:rPr lang="ru-RU" dirty="0" smtClean="0"/>
              <a:t>; дошкольное </a:t>
            </a:r>
            <a:r>
              <a:rPr lang="ru-RU" dirty="0"/>
              <a:t>образование</a:t>
            </a:r>
            <a:r>
              <a:rPr lang="ru-RU" dirty="0" smtClean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Дальневосточная открытая выставка «Умная школа».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918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Конкурсы </a:t>
            </a:r>
            <a:r>
              <a:rPr lang="ru-RU" b="1" dirty="0"/>
              <a:t>профессионального мастерства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5172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Педагогический дебют;</a:t>
            </a:r>
          </a:p>
          <a:p>
            <a:pPr lvl="0"/>
            <a:r>
              <a:rPr lang="ru-RU" dirty="0"/>
              <a:t>Инновации против рутины образования;</a:t>
            </a:r>
          </a:p>
          <a:p>
            <a:pPr lvl="0"/>
            <a:r>
              <a:rPr lang="ru-RU" dirty="0"/>
              <a:t>За нравственный подвиг </a:t>
            </a:r>
            <a:r>
              <a:rPr lang="ru-RU" dirty="0" smtClean="0"/>
              <a:t>учителя;</a:t>
            </a:r>
          </a:p>
          <a:p>
            <a:pPr lvl="0"/>
            <a:r>
              <a:rPr lang="ru-RU" dirty="0" smtClean="0"/>
              <a:t>Оценка </a:t>
            </a:r>
            <a:r>
              <a:rPr lang="ru-RU" dirty="0"/>
              <a:t>против отметки; </a:t>
            </a:r>
          </a:p>
          <a:p>
            <a:pPr lvl="0"/>
            <a:r>
              <a:rPr lang="ru-RU" dirty="0"/>
              <a:t>Образование в поддержку «умной» инфраструктуры жизни. Образование без стен и границ;</a:t>
            </a:r>
          </a:p>
          <a:p>
            <a:pPr lvl="0"/>
            <a:r>
              <a:rPr lang="ru-RU" dirty="0" err="1"/>
              <a:t>Безбарьерная</a:t>
            </a:r>
            <a:r>
              <a:rPr lang="ru-RU" dirty="0"/>
              <a:t> среда;</a:t>
            </a:r>
          </a:p>
          <a:p>
            <a:pPr lvl="0"/>
            <a:r>
              <a:rPr lang="ru-RU" dirty="0"/>
              <a:t>Педагог как учащийся;</a:t>
            </a:r>
          </a:p>
          <a:p>
            <a:pPr lvl="0"/>
            <a:r>
              <a:rPr lang="ru-RU" dirty="0" smtClean="0"/>
              <a:t>Конкурс </a:t>
            </a:r>
            <a:r>
              <a:rPr lang="ru-RU" dirty="0"/>
              <a:t>учебных портфолио (Программа </a:t>
            </a:r>
            <a:r>
              <a:rPr lang="ru-RU" dirty="0" err="1"/>
              <a:t>Intel</a:t>
            </a:r>
            <a:r>
              <a:rPr lang="ru-RU" dirty="0"/>
              <a:t> «Обучение для будущего»);</a:t>
            </a:r>
          </a:p>
          <a:p>
            <a:r>
              <a:rPr lang="ru-RU" dirty="0"/>
              <a:t>Образование против школ-фабрик;</a:t>
            </a:r>
          </a:p>
          <a:p>
            <a:pPr lvl="0"/>
            <a:r>
              <a:rPr lang="ru-RU" dirty="0" smtClean="0"/>
              <a:t>Воспитать </a:t>
            </a:r>
            <a:r>
              <a:rPr lang="ru-RU" dirty="0"/>
              <a:t>человека; </a:t>
            </a:r>
          </a:p>
          <a:p>
            <a:pPr lvl="0"/>
            <a:r>
              <a:rPr lang="ru-RU" dirty="0"/>
              <a:t>Лучший методист года; </a:t>
            </a:r>
          </a:p>
          <a:p>
            <a:pPr lvl="0"/>
            <a:r>
              <a:rPr lang="ru-RU" dirty="0"/>
              <a:t>Лучшая методическая служба </a:t>
            </a:r>
            <a:r>
              <a:rPr lang="ru-RU" dirty="0" smtClean="0"/>
              <a:t>года.  </a:t>
            </a:r>
            <a:endParaRPr lang="ru-RU" dirty="0"/>
          </a:p>
          <a:p>
            <a:pPr marL="0" lv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445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Семинары с участием авторов УМК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52864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«Просвещение»,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err="1" smtClean="0"/>
              <a:t>Вентана-Граф</a:t>
            </a:r>
            <a:r>
              <a:rPr lang="ru-RU" dirty="0" smtClean="0"/>
              <a:t>»,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err="1" smtClean="0"/>
              <a:t>Академкнига-Учебник</a:t>
            </a:r>
            <a:r>
              <a:rPr lang="ru-RU" dirty="0" smtClean="0"/>
              <a:t>», </a:t>
            </a:r>
          </a:p>
          <a:p>
            <a:pPr>
              <a:buNone/>
            </a:pPr>
            <a:r>
              <a:rPr lang="ru-RU" dirty="0" smtClean="0"/>
              <a:t>«Легион», </a:t>
            </a:r>
          </a:p>
          <a:p>
            <a:pPr>
              <a:buNone/>
            </a:pPr>
            <a:r>
              <a:rPr lang="ru-RU" dirty="0" smtClean="0"/>
              <a:t>«Экзамен», </a:t>
            </a:r>
          </a:p>
          <a:p>
            <a:pPr>
              <a:buNone/>
            </a:pPr>
            <a:r>
              <a:rPr lang="ru-RU" dirty="0" smtClean="0"/>
              <a:t>«АСТ </a:t>
            </a:r>
            <a:r>
              <a:rPr lang="ru-RU" dirty="0" err="1" smtClean="0"/>
              <a:t>Астрель</a:t>
            </a:r>
            <a:r>
              <a:rPr lang="ru-RU" dirty="0" smtClean="0"/>
              <a:t>», </a:t>
            </a:r>
          </a:p>
          <a:p>
            <a:pPr>
              <a:buNone/>
            </a:pPr>
            <a:r>
              <a:rPr lang="ru-RU" dirty="0" smtClean="0"/>
              <a:t>«Русское Слово», </a:t>
            </a:r>
          </a:p>
          <a:p>
            <a:pPr>
              <a:buNone/>
            </a:pPr>
            <a:r>
              <a:rPr lang="ru-RU" dirty="0" smtClean="0"/>
              <a:t>«ТЦ» </a:t>
            </a:r>
          </a:p>
          <a:p>
            <a:pPr>
              <a:buNone/>
            </a:pPr>
            <a:r>
              <a:rPr lang="ru-RU" dirty="0" smtClean="0"/>
              <a:t>«Сферы», </a:t>
            </a:r>
          </a:p>
          <a:p>
            <a:pPr>
              <a:buNone/>
            </a:pPr>
            <a:r>
              <a:rPr lang="ru-RU" dirty="0" smtClean="0"/>
              <a:t>«Мозаика-Синтез».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29 семинаров в которых приняли участие 2825 человек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bg1">
                    <a:lumMod val="50000"/>
                  </a:schemeClr>
                </a:solidFill>
              </a:rPr>
              <a:t>Профессиональное развитие </a:t>
            </a:r>
            <a:endParaRPr lang="ru-RU" sz="3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600" dirty="0" smtClean="0"/>
              <a:t>— </a:t>
            </a:r>
            <a:r>
              <a:rPr lang="ru-RU" sz="3600" dirty="0"/>
              <a:t>это </a:t>
            </a:r>
            <a:r>
              <a:rPr lang="ru-RU" sz="3600" u="sng" dirty="0"/>
              <a:t>активное качественное преобразование учителем своего внутреннего мира</a:t>
            </a:r>
            <a:r>
              <a:rPr lang="ru-RU" sz="3600" dirty="0"/>
              <a:t>, внутренняя детерминация активности учителя, </a:t>
            </a:r>
            <a:r>
              <a:rPr lang="ru-RU" sz="3600" u="sng" dirty="0"/>
              <a:t>приводящая к принципиально новому способу профессиональной </a:t>
            </a:r>
            <a:r>
              <a:rPr lang="ru-RU" sz="3600" u="sng" dirty="0" smtClean="0"/>
              <a:t>жизнедеятельности. </a:t>
            </a:r>
            <a:endParaRPr lang="ru-RU" sz="3600" u="sng" dirty="0"/>
          </a:p>
        </p:txBody>
      </p:sp>
    </p:spTree>
    <p:extLst>
      <p:ext uri="{BB962C8B-B14F-4D97-AF65-F5344CB8AC3E}">
        <p14:creationId xmlns:p14="http://schemas.microsoft.com/office/powerpoint/2010/main" xmlns="" val="290704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С 2014 года в ПК ИРО реализуется проект «Горизонты лидерства в образовании АТР».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Ключевые идеи:</a:t>
            </a:r>
          </a:p>
          <a:p>
            <a:pPr lvl="0"/>
            <a:r>
              <a:rPr lang="ru-RU" dirty="0" smtClean="0"/>
              <a:t>разработка и апробация модели </a:t>
            </a:r>
            <a:r>
              <a:rPr lang="ru-RU" dirty="0" err="1" smtClean="0"/>
              <a:t>трансфера</a:t>
            </a:r>
            <a:r>
              <a:rPr lang="ru-RU" dirty="0" smtClean="0"/>
              <a:t> идей, технологий, носителей инновационной образовательной практики в АТР; </a:t>
            </a:r>
          </a:p>
          <a:p>
            <a:pPr lvl="0"/>
            <a:r>
              <a:rPr lang="ru-RU" dirty="0" smtClean="0"/>
              <a:t>апробация новой формы дополнительного образования зарубежные образовательные стажировки;</a:t>
            </a:r>
          </a:p>
          <a:p>
            <a:pPr lvl="0"/>
            <a:r>
              <a:rPr lang="ru-RU" dirty="0" smtClean="0"/>
              <a:t>создание на базе Института Центра Международных культурно-образовательных стажировок «Горизонты лидерства в образовании АТР».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Стратегические партнеры проекта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229600" cy="557214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b="1" dirty="0" smtClean="0"/>
              <a:t>Генеральное консульство Японии во Владивостоке</a:t>
            </a:r>
          </a:p>
          <a:p>
            <a:pPr lvl="0">
              <a:buNone/>
            </a:pPr>
            <a:endParaRPr lang="ru-RU" b="1" dirty="0" smtClean="0"/>
          </a:p>
          <a:p>
            <a:pPr lvl="0">
              <a:buNone/>
            </a:pPr>
            <a:r>
              <a:rPr lang="ru-RU" b="1" dirty="0" smtClean="0"/>
              <a:t>Генеральное консульство Республики Корея во Владивостоке</a:t>
            </a:r>
          </a:p>
          <a:p>
            <a:pPr lvl="0"/>
            <a:endParaRPr lang="ru-RU" b="1" dirty="0" smtClean="0"/>
          </a:p>
          <a:p>
            <a:pPr lvl="0">
              <a:buNone/>
            </a:pPr>
            <a:r>
              <a:rPr lang="ru-RU" b="1" dirty="0" smtClean="0"/>
              <a:t>Владивостокское отделение Генерального </a:t>
            </a:r>
          </a:p>
          <a:p>
            <a:pPr lvl="0">
              <a:buNone/>
            </a:pPr>
            <a:r>
              <a:rPr lang="ru-RU" b="1" dirty="0" smtClean="0"/>
              <a:t>консульства КНР во Владивостоке</a:t>
            </a:r>
          </a:p>
          <a:p>
            <a:pPr lvl="0"/>
            <a:endParaRPr lang="ru-RU" b="1" dirty="0" smtClean="0"/>
          </a:p>
          <a:p>
            <a:pPr lvl="0">
              <a:buNone/>
            </a:pPr>
            <a:r>
              <a:rPr lang="ru-RU" b="1" dirty="0" smtClean="0"/>
              <a:t>Генеральное консульство  Вьетнама  во Владивостоке</a:t>
            </a:r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Общество дружбы «Россия – Япония»</a:t>
            </a:r>
          </a:p>
          <a:p>
            <a:pPr lvl="0"/>
            <a:r>
              <a:rPr lang="ru-RU" b="1" dirty="0" smtClean="0"/>
              <a:t>Общество дружбы «</a:t>
            </a:r>
            <a:r>
              <a:rPr lang="ru-RU" b="1" dirty="0" err="1" smtClean="0"/>
              <a:t>Тояма</a:t>
            </a:r>
            <a:r>
              <a:rPr lang="ru-RU" b="1" dirty="0" smtClean="0"/>
              <a:t> – Россия»</a:t>
            </a:r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Всемирная организация скаутского движения</a:t>
            </a:r>
          </a:p>
          <a:p>
            <a:r>
              <a:rPr lang="ru-RU" b="1" dirty="0" smtClean="0"/>
              <a:t>Центры международного туризма во Владивостоке</a:t>
            </a:r>
          </a:p>
          <a:p>
            <a:pPr lvl="0"/>
            <a:r>
              <a:rPr lang="ru-RU" b="1" dirty="0" smtClean="0"/>
              <a:t>Региональный центр по работе с одаренными детьми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71480"/>
            <a:ext cx="1142976" cy="777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 descr="Флаг Китайской Народной Республи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642918"/>
            <a:ext cx="1000127" cy="666753"/>
          </a:xfrm>
          <a:prstGeom prst="rect">
            <a:avLst/>
          </a:prstGeom>
          <a:noFill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642918"/>
            <a:ext cx="1000132" cy="6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8" descr="Флаг Республики Коре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8794" y="642918"/>
            <a:ext cx="1071570" cy="71438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642918"/>
            <a:ext cx="642942" cy="69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786478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Статистика зарубежных образовательных стажировок</a:t>
            </a:r>
            <a:br>
              <a:rPr lang="ru-RU" sz="2800" b="1" dirty="0" smtClean="0"/>
            </a:br>
            <a:r>
              <a:rPr lang="ru-RU" sz="2400" dirty="0" smtClean="0"/>
              <a:t>2014 г. ноябрь Корея (г. Сеул ) - 85 чел.</a:t>
            </a:r>
            <a:br>
              <a:rPr lang="ru-RU" sz="2400" dirty="0" smtClean="0"/>
            </a:br>
            <a:r>
              <a:rPr lang="ru-RU" sz="2400" dirty="0" smtClean="0"/>
              <a:t>2014 г. март  КНР (Гонконг) -  56 чел.</a:t>
            </a:r>
            <a:br>
              <a:rPr lang="ru-RU" sz="2400" dirty="0" smtClean="0"/>
            </a:br>
            <a:r>
              <a:rPr lang="ru-RU" sz="2400" dirty="0" smtClean="0"/>
              <a:t>2014 март  Корея (Сеул) -  20 чел. </a:t>
            </a:r>
            <a:br>
              <a:rPr lang="ru-RU" sz="2400" dirty="0" smtClean="0"/>
            </a:br>
            <a:r>
              <a:rPr lang="ru-RU" sz="2400" dirty="0" smtClean="0"/>
              <a:t>2014 г. май,  Япония (Токио) (международная образовательная выставка  - 45 чел.</a:t>
            </a:r>
            <a:br>
              <a:rPr lang="ru-RU" sz="2400" dirty="0" smtClean="0"/>
            </a:br>
            <a:r>
              <a:rPr lang="ru-RU" sz="2400" dirty="0" smtClean="0"/>
              <a:t>2014г. июнь Япония, г . </a:t>
            </a:r>
            <a:r>
              <a:rPr lang="ru-RU" sz="2400" dirty="0" err="1" smtClean="0"/>
              <a:t>Наха</a:t>
            </a:r>
            <a:r>
              <a:rPr lang="ru-RU" sz="2400" dirty="0" smtClean="0"/>
              <a:t> (о. Окинава,) - 26 чел.</a:t>
            </a:r>
            <a:br>
              <a:rPr lang="ru-RU" sz="2400" dirty="0" smtClean="0"/>
            </a:br>
            <a:r>
              <a:rPr lang="ru-RU" sz="2400" dirty="0" smtClean="0"/>
              <a:t>2014 г. октябрь Корея (г. Сеул) -  30 чел.</a:t>
            </a:r>
            <a:br>
              <a:rPr lang="ru-RU" sz="2400" dirty="0" smtClean="0"/>
            </a:br>
            <a:r>
              <a:rPr lang="ru-RU" sz="2400" dirty="0" smtClean="0"/>
              <a:t>2014г.  ноябрь Япония - 112 (</a:t>
            </a:r>
            <a:r>
              <a:rPr lang="ru-RU" sz="2400" dirty="0" err="1" smtClean="0"/>
              <a:t>межународный</a:t>
            </a:r>
            <a:r>
              <a:rPr lang="ru-RU" sz="2400" dirty="0" smtClean="0"/>
              <a:t> фестиваль культур АЗИИ)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b="1" smtClean="0">
                <a:solidFill>
                  <a:srgbClr val="FF0000"/>
                </a:solidFill>
              </a:rPr>
              <a:t>Приняли </a:t>
            </a:r>
            <a:r>
              <a:rPr lang="ru-RU" sz="2400" b="1" dirty="0" smtClean="0">
                <a:solidFill>
                  <a:srgbClr val="FF0000"/>
                </a:solidFill>
              </a:rPr>
              <a:t>участие в зарубежных образовательных стажировках: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344 учителя,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90 учащихся. </a:t>
            </a:r>
            <a:r>
              <a:rPr lang="ru-RU" sz="2400" b="1" smtClean="0">
                <a:solidFill>
                  <a:srgbClr val="FF0000"/>
                </a:solidFill>
              </a:rPr>
              <a:t/>
            </a:r>
            <a:br>
              <a:rPr lang="ru-RU" sz="2400" b="1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Всего</a:t>
            </a:r>
            <a:r>
              <a:rPr lang="ru-RU" sz="2400" b="1" dirty="0" smtClean="0">
                <a:solidFill>
                  <a:srgbClr val="FF0000"/>
                </a:solidFill>
              </a:rPr>
              <a:t>: 434 человека.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Периодизация профессионального развития человека  </a:t>
            </a:r>
            <a:r>
              <a:rPr lang="ru-RU" sz="4000" dirty="0" smtClean="0"/>
              <a:t>(Д. </a:t>
            </a:r>
            <a:r>
              <a:rPr lang="ru-RU" sz="4000" dirty="0" err="1" smtClean="0"/>
              <a:t>Сьюпер</a:t>
            </a:r>
            <a:r>
              <a:rPr lang="ru-RU" sz="4000" dirty="0" smtClean="0"/>
              <a:t>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 </a:t>
            </a:r>
            <a:r>
              <a:rPr lang="ru-RU" dirty="0"/>
              <a:t>стадия </a:t>
            </a:r>
            <a:r>
              <a:rPr lang="ru-RU" b="1" u="sng" dirty="0" smtClean="0"/>
              <a:t>роста </a:t>
            </a:r>
            <a:r>
              <a:rPr lang="ru-RU" dirty="0"/>
              <a:t>–</a:t>
            </a:r>
            <a:r>
              <a:rPr lang="ru-RU" dirty="0" smtClean="0"/>
              <a:t> </a:t>
            </a:r>
            <a:r>
              <a:rPr lang="ru-RU" dirty="0"/>
              <a:t>развитие интересов и </a:t>
            </a:r>
            <a:r>
              <a:rPr lang="ru-RU" dirty="0" smtClean="0"/>
              <a:t>способностей.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 </a:t>
            </a:r>
            <a:r>
              <a:rPr lang="ru-RU" dirty="0"/>
              <a:t>стадия</a:t>
            </a:r>
            <a:r>
              <a:rPr lang="ru-RU" b="1" dirty="0"/>
              <a:t> </a:t>
            </a:r>
            <a:r>
              <a:rPr lang="ru-RU" b="1" u="sng" dirty="0"/>
              <a:t>исследовательская</a:t>
            </a:r>
            <a:r>
              <a:rPr lang="ru-RU" dirty="0"/>
              <a:t> – о</a:t>
            </a:r>
            <a:r>
              <a:rPr lang="ru-RU" dirty="0" smtClean="0"/>
              <a:t>пробование </a:t>
            </a:r>
            <a:r>
              <a:rPr lang="ru-RU" dirty="0"/>
              <a:t>своих </a:t>
            </a:r>
            <a:r>
              <a:rPr lang="ru-RU" dirty="0" smtClean="0"/>
              <a:t>сил.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 </a:t>
            </a:r>
            <a:r>
              <a:rPr lang="ru-RU" dirty="0"/>
              <a:t>стадия </a:t>
            </a:r>
            <a:r>
              <a:rPr lang="ru-RU" b="1" u="sng" dirty="0"/>
              <a:t>утверждения</a:t>
            </a:r>
            <a:r>
              <a:rPr lang="ru-RU" dirty="0"/>
              <a:t> </a:t>
            </a:r>
            <a:r>
              <a:rPr lang="ru-RU" dirty="0" smtClean="0"/>
              <a:t>– упрочение позиций </a:t>
            </a:r>
            <a:r>
              <a:rPr lang="ru-RU" dirty="0"/>
              <a:t>в </a:t>
            </a:r>
            <a:r>
              <a:rPr lang="ru-RU" dirty="0" smtClean="0"/>
              <a:t>обществе.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 </a:t>
            </a:r>
            <a:r>
              <a:rPr lang="ru-RU" dirty="0"/>
              <a:t>стадия создания </a:t>
            </a:r>
            <a:r>
              <a:rPr lang="ru-RU" b="1" u="sng" dirty="0"/>
              <a:t>устойчивого </a:t>
            </a:r>
            <a:r>
              <a:rPr lang="ru-RU" b="1" u="sng" dirty="0" err="1" smtClean="0"/>
              <a:t>профессиональ-ного</a:t>
            </a:r>
            <a:r>
              <a:rPr lang="ru-RU" b="1" u="sng" dirty="0" smtClean="0"/>
              <a:t> положения</a:t>
            </a:r>
            <a:r>
              <a:rPr lang="ru-RU" dirty="0" smtClean="0"/>
              <a:t>.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 </a:t>
            </a:r>
            <a:r>
              <a:rPr lang="ru-RU" dirty="0"/>
              <a:t>стадия </a:t>
            </a:r>
            <a:r>
              <a:rPr lang="ru-RU" b="1" u="sng" dirty="0"/>
              <a:t>профессиональный спад</a:t>
            </a:r>
            <a:r>
              <a:rPr lang="ru-RU" dirty="0"/>
              <a:t>, уменьшение </a:t>
            </a:r>
            <a:r>
              <a:rPr lang="ru-RU" dirty="0" smtClean="0"/>
              <a:t>профессиональной активности.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106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712968" cy="507342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Профессиональное развитие </a:t>
            </a:r>
            <a:r>
              <a:rPr lang="ru-RU" dirty="0" smtClean="0"/>
              <a:t>– </a:t>
            </a:r>
            <a:r>
              <a:rPr lang="ru-RU" u="sng" dirty="0" smtClean="0"/>
              <a:t>процесс, характеризующий</a:t>
            </a:r>
            <a:r>
              <a:rPr lang="ru-RU" u="sng" dirty="0"/>
              <a:t> динамику необратимых </a:t>
            </a:r>
            <a:endParaRPr lang="ru-RU" u="sng" dirty="0" smtClean="0"/>
          </a:p>
          <a:p>
            <a:pPr marL="0" indent="0" algn="ctr">
              <a:buNone/>
            </a:pPr>
            <a:r>
              <a:rPr lang="ru-RU" u="sng" dirty="0" smtClean="0"/>
              <a:t>изменений</a:t>
            </a:r>
            <a:r>
              <a:rPr lang="ru-RU" u="sng" dirty="0"/>
              <a:t> личности, </a:t>
            </a:r>
            <a:r>
              <a:rPr lang="ru-RU" u="sng" dirty="0" smtClean="0"/>
              <a:t> </a:t>
            </a:r>
            <a:r>
              <a:rPr lang="ru-RU" dirty="0" smtClean="0"/>
              <a:t>ее</a:t>
            </a:r>
            <a:r>
              <a:rPr lang="ru-RU" dirty="0"/>
              <a:t> основных </a:t>
            </a:r>
            <a:r>
              <a:rPr lang="ru-RU" dirty="0" smtClean="0"/>
              <a:t>мотивационно-</a:t>
            </a:r>
            <a:r>
              <a:rPr lang="ru-RU" dirty="0" err="1" smtClean="0"/>
              <a:t>потребностных</a:t>
            </a:r>
            <a:r>
              <a:rPr lang="ru-RU" dirty="0" smtClean="0"/>
              <a:t>, когнитивных, эмоционально-волевых, характерологических</a:t>
            </a:r>
            <a:r>
              <a:rPr lang="ru-RU" dirty="0"/>
              <a:t> </a:t>
            </a:r>
            <a:r>
              <a:rPr lang="ru-RU" dirty="0" smtClean="0"/>
              <a:t>компонентов</a:t>
            </a:r>
            <a:r>
              <a:rPr lang="ru-RU" dirty="0"/>
              <a:t> в ходе </a:t>
            </a:r>
            <a:r>
              <a:rPr lang="ru-RU" dirty="0" smtClean="0"/>
              <a:t>профессионализации </a:t>
            </a:r>
            <a:r>
              <a:rPr lang="ru-RU" sz="1800" dirty="0" smtClean="0"/>
              <a:t>(</a:t>
            </a:r>
            <a:r>
              <a:rPr lang="ru-RU" sz="1800" i="1" dirty="0" smtClean="0"/>
              <a:t>Энциклопедический словарь, 2010 г.)</a:t>
            </a:r>
            <a:endParaRPr lang="ru-RU" sz="18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101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 smtClean="0"/>
          </a:p>
          <a:p>
            <a:pPr marL="0" indent="0" algn="ctr">
              <a:buNone/>
            </a:pPr>
            <a:r>
              <a:rPr lang="ru-RU" sz="4800" dirty="0" smtClean="0"/>
              <a:t>Благодарю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5358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</a:rPr>
              <a:t>Непрерывное</a:t>
            </a:r>
            <a:r>
              <a:rPr lang="ru-RU" sz="3600" b="1" dirty="0">
                <a:solidFill>
                  <a:schemeClr val="bg1">
                    <a:lumMod val="50000"/>
                  </a:schemeClr>
                </a:solidFill>
              </a:rPr>
              <a:t> профессиональное развитие</a:t>
            </a:r>
            <a:r>
              <a:rPr lang="ru-RU" sz="3600" dirty="0"/>
              <a:t> </a:t>
            </a:r>
            <a:r>
              <a:rPr lang="ru-RU" sz="3600" dirty="0" smtClean="0"/>
              <a:t>–</a:t>
            </a:r>
            <a:r>
              <a:rPr lang="ru-RU" sz="3600" dirty="0"/>
              <a:t> планомерное приобретение знаний, опыта, навыков и совершенствование личных качеств, необходимых для выполнения профессиональных обязанностей </a:t>
            </a:r>
            <a:endParaRPr lang="ru-RU" sz="3600" dirty="0" smtClean="0"/>
          </a:p>
          <a:p>
            <a:pPr marL="0" indent="0" algn="ctr">
              <a:buNone/>
            </a:pPr>
            <a:r>
              <a:rPr lang="ru-RU" sz="3600" u="sng" dirty="0" smtClean="0"/>
              <a:t>в</a:t>
            </a:r>
            <a:r>
              <a:rPr lang="ru-RU" sz="3600" u="sng" dirty="0"/>
              <a:t> течение периода трудовой </a:t>
            </a:r>
            <a:r>
              <a:rPr lang="ru-RU" sz="3600" u="sng" dirty="0" smtClean="0"/>
              <a:t>деятельности</a:t>
            </a:r>
            <a:endParaRPr lang="ru-RU" sz="3600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579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6175501"/>
              </p:ext>
            </p:extLst>
          </p:nvPr>
        </p:nvGraphicFramePr>
        <p:xfrm>
          <a:off x="467544" y="980728"/>
          <a:ext cx="8424937" cy="5779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6605"/>
                <a:gridCol w="868725"/>
                <a:gridCol w="836674"/>
                <a:gridCol w="836674"/>
                <a:gridCol w="836674"/>
                <a:gridCol w="836674"/>
                <a:gridCol w="946319"/>
                <a:gridCol w="946319"/>
                <a:gridCol w="580273"/>
              </a:tblGrid>
              <a:tr h="642637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Всего работников образования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2012 – 2013гг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2014г.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 2015г.    (первое полугодие)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3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Кол-во человек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Кол-во человек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Кол-во человек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Кол-во человек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3719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400" b="0" dirty="0">
                          <a:effectLst/>
                        </a:rPr>
                        <a:t>Воспитатели ДОУ</a:t>
                      </a:r>
                      <a:endParaRPr lang="ru-RU" sz="14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3527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34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690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12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393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4610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23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6107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400" b="0" dirty="0">
                          <a:effectLst/>
                        </a:rPr>
                        <a:t>Руководители ОУ и их заместители</a:t>
                      </a:r>
                      <a:endParaRPr lang="ru-RU" sz="14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726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216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120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1092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5508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400" b="0" dirty="0">
                          <a:effectLst/>
                        </a:rPr>
                        <a:t>Учителя начальных классов</a:t>
                      </a:r>
                      <a:endParaRPr lang="ru-RU" sz="14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3216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31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519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182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3917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3030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400" b="0" dirty="0">
                          <a:effectLst/>
                        </a:rPr>
                        <a:t>Учителя - предметники</a:t>
                      </a:r>
                      <a:endParaRPr lang="ru-RU" sz="14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1556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15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4102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67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2436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68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8094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41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6107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400" b="0" dirty="0">
                          <a:effectLst/>
                        </a:rPr>
                        <a:t>Работники системы ДОД</a:t>
                      </a:r>
                      <a:endParaRPr lang="ru-RU" sz="14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415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227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267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909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903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400" b="0" dirty="0">
                          <a:effectLst/>
                        </a:rPr>
                        <a:t>Другие, в </a:t>
                      </a:r>
                      <a:r>
                        <a:rPr lang="ru-RU" sz="1400" b="0" dirty="0" err="1">
                          <a:effectLst/>
                        </a:rPr>
                        <a:t>т.ч</a:t>
                      </a:r>
                      <a:r>
                        <a:rPr lang="ru-RU" sz="1400" b="0" dirty="0">
                          <a:effectLst/>
                        </a:rPr>
                        <a:t>. работники коррекционных ОУ</a:t>
                      </a:r>
                      <a:endParaRPr lang="ru-RU" sz="14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935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9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221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148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1304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600" dirty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  <a:tr h="303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10375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5975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3546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19926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270510" algn="l"/>
                          <a:tab pos="571500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009" marR="53009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7075" y="26064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Повышение квалификации работников образования Приморского края (2012-2015 гг.)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48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Дополнительное профессиональное образование в ПК ИРО реализуется по программам повышения квалификации, которые проходит в виде:</a:t>
            </a:r>
            <a:r>
              <a:rPr lang="ru-RU" sz="36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3600" dirty="0">
                <a:solidFill>
                  <a:schemeClr val="bg1">
                    <a:lumMod val="50000"/>
                  </a:schemeClr>
                </a:solidFill>
              </a:rPr>
            </a:br>
            <a:endParaRPr lang="ru-RU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5387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курсов;</a:t>
            </a:r>
          </a:p>
          <a:p>
            <a:pPr marL="0" indent="0">
              <a:buNone/>
            </a:pPr>
            <a:r>
              <a:rPr lang="ru-RU" dirty="0"/>
              <a:t>- семинаров;</a:t>
            </a:r>
          </a:p>
          <a:p>
            <a:pPr marL="0" indent="0">
              <a:buNone/>
            </a:pPr>
            <a:r>
              <a:rPr lang="ru-RU" dirty="0"/>
              <a:t>- накопительной системы повышения квалификации;</a:t>
            </a:r>
          </a:p>
          <a:p>
            <a:pPr marL="0" indent="0">
              <a:buNone/>
            </a:pPr>
            <a:r>
              <a:rPr lang="ru-RU" dirty="0"/>
              <a:t>- технологии сетевого повышения квалификации;</a:t>
            </a:r>
          </a:p>
          <a:p>
            <a:pPr marL="0" indent="0">
              <a:buNone/>
            </a:pPr>
            <a:r>
              <a:rPr lang="ru-RU" dirty="0"/>
              <a:t>- зарубежных образовательных стажировок.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93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07288" cy="132521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>
                    <a:lumMod val="50000"/>
                  </a:schemeClr>
                </a:solidFill>
              </a:rPr>
              <a:t>ПК ИРО разрабатывает и реализует дополнительные профессиональные программы по </a:t>
            </a:r>
            <a:r>
              <a:rPr lang="ru-RU" sz="3600" dirty="0" smtClean="0">
                <a:solidFill>
                  <a:schemeClr val="bg1">
                    <a:lumMod val="50000"/>
                  </a:schemeClr>
                </a:solidFill>
              </a:rPr>
              <a:t>направлениям:</a:t>
            </a:r>
            <a:endParaRPr lang="ru-RU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435280" cy="561662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800" dirty="0"/>
              <a:t>педагогика и психология, </a:t>
            </a:r>
          </a:p>
          <a:p>
            <a:pPr lvl="0"/>
            <a:r>
              <a:rPr lang="ru-RU" sz="3800" dirty="0"/>
              <a:t>воспитание и социализация, </a:t>
            </a:r>
          </a:p>
          <a:p>
            <a:pPr lvl="0"/>
            <a:r>
              <a:rPr lang="ru-RU" sz="3800" dirty="0"/>
              <a:t>теория и методика дошкольного общего образования, </a:t>
            </a:r>
          </a:p>
          <a:p>
            <a:pPr lvl="0"/>
            <a:r>
              <a:rPr lang="ru-RU" sz="3800" dirty="0"/>
              <a:t>теория и методика начального общего образования, </a:t>
            </a:r>
          </a:p>
          <a:p>
            <a:pPr lvl="0"/>
            <a:r>
              <a:rPr lang="ru-RU" sz="3800" dirty="0"/>
              <a:t>теория и методика дополнительного образования детей, </a:t>
            </a:r>
          </a:p>
          <a:p>
            <a:pPr lvl="0"/>
            <a:r>
              <a:rPr lang="ru-RU" sz="3800" dirty="0"/>
              <a:t>теория и методика специального (коррекционного) образования, </a:t>
            </a:r>
          </a:p>
          <a:p>
            <a:pPr lvl="0"/>
            <a:r>
              <a:rPr lang="ru-RU" sz="3800" dirty="0"/>
              <a:t>математика и информатика в общем образовании, </a:t>
            </a:r>
          </a:p>
          <a:p>
            <a:pPr lvl="0"/>
            <a:r>
              <a:rPr lang="ru-RU" sz="3800" dirty="0"/>
              <a:t>филология и иностранный язык в общем образовании, </a:t>
            </a:r>
          </a:p>
          <a:p>
            <a:pPr lvl="0"/>
            <a:r>
              <a:rPr lang="ru-RU" sz="3800" dirty="0"/>
              <a:t>физическая культура и </a:t>
            </a:r>
            <a:r>
              <a:rPr lang="ru-RU" sz="3800" dirty="0" smtClean="0"/>
              <a:t>ОБЖ </a:t>
            </a:r>
            <a:r>
              <a:rPr lang="ru-RU" sz="3800" dirty="0"/>
              <a:t>в общем образовании, </a:t>
            </a:r>
          </a:p>
          <a:p>
            <a:pPr lvl="0"/>
            <a:r>
              <a:rPr lang="ru-RU" sz="3800" dirty="0"/>
              <a:t>технология в общем образовании, </a:t>
            </a:r>
          </a:p>
          <a:p>
            <a:pPr lvl="0"/>
            <a:r>
              <a:rPr lang="ru-RU" sz="3800" dirty="0"/>
              <a:t>искусство в общем образовании, </a:t>
            </a:r>
          </a:p>
          <a:p>
            <a:pPr lvl="0"/>
            <a:r>
              <a:rPr lang="ru-RU" sz="3800" dirty="0"/>
              <a:t>естественные науки в общем образовании, </a:t>
            </a:r>
          </a:p>
          <a:p>
            <a:pPr lvl="0"/>
            <a:r>
              <a:rPr lang="ru-RU" sz="3800" dirty="0"/>
              <a:t>общественные науки в общем образовании, </a:t>
            </a:r>
          </a:p>
          <a:p>
            <a:pPr lvl="0"/>
            <a:r>
              <a:rPr lang="ru-RU" sz="3800" dirty="0"/>
              <a:t>информационно-коммуникационные технологии в образовании,</a:t>
            </a:r>
          </a:p>
          <a:p>
            <a:pPr lvl="0"/>
            <a:r>
              <a:rPr lang="ru-RU" sz="3800" dirty="0"/>
              <a:t>инновационные процессы в образовании, </a:t>
            </a:r>
          </a:p>
          <a:p>
            <a:pPr lvl="0"/>
            <a:r>
              <a:rPr lang="ru-RU" sz="3800" dirty="0"/>
              <a:t>менеджмент в образовании.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13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Ведущими направлениями являются: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Подготовка руководителей образовательных учреждений к работе в условиях 273-ФЗ «Об образовании в Российской Федерации»;</a:t>
            </a:r>
          </a:p>
          <a:p>
            <a:pPr lvl="0"/>
            <a:r>
              <a:rPr lang="ru-RU" dirty="0" smtClean="0"/>
              <a:t>Подготовка к реализации ФГОС,</a:t>
            </a:r>
          </a:p>
          <a:p>
            <a:pPr lvl="0"/>
            <a:r>
              <a:rPr lang="ru-RU" dirty="0" smtClean="0"/>
              <a:t>Подготовка специалистов различного уровня для проведения государственной итоговой аттестации;</a:t>
            </a:r>
          </a:p>
          <a:p>
            <a:pPr lvl="0"/>
            <a:r>
              <a:rPr lang="ru-RU" dirty="0" smtClean="0"/>
              <a:t>Комплексная (квалификационная) подготовка работников образования;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64088" y="2357999"/>
            <a:ext cx="3312368" cy="1935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27584" y="450912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2288487"/>
            <a:ext cx="3280842" cy="2004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21550" y="2463128"/>
            <a:ext cx="3172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В </a:t>
            </a:r>
            <a:r>
              <a:rPr lang="ru-RU" sz="2400" b="1" dirty="0">
                <a:solidFill>
                  <a:schemeClr val="bg1"/>
                </a:solidFill>
              </a:rPr>
              <a:t>рамках выполнения государственного </a:t>
            </a:r>
            <a:r>
              <a:rPr lang="ru-RU" sz="2400" b="1" dirty="0" smtClean="0">
                <a:solidFill>
                  <a:schemeClr val="bg1"/>
                </a:solidFill>
              </a:rPr>
              <a:t>задания реализуется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01912" y="2455382"/>
            <a:ext cx="30115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В </a:t>
            </a:r>
            <a:r>
              <a:rPr lang="ru-RU" sz="2400" b="1" dirty="0">
                <a:solidFill>
                  <a:schemeClr val="bg1"/>
                </a:solidFill>
              </a:rPr>
              <a:t>рамках оказания платных образовательных </a:t>
            </a:r>
            <a:r>
              <a:rPr lang="ru-RU" sz="2400" b="1" dirty="0" smtClean="0">
                <a:solidFill>
                  <a:schemeClr val="bg1"/>
                </a:solidFill>
              </a:rPr>
              <a:t>услуг реализуется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6359387" y="1167891"/>
            <a:ext cx="989399" cy="576064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28572" y="5006"/>
            <a:ext cx="8284864" cy="2088232"/>
          </a:xfrm>
          <a:prstGeom prst="ellipse">
            <a:avLst/>
          </a:prstGeom>
          <a:solidFill>
            <a:srgbClr val="7F77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636026" y="405243"/>
            <a:ext cx="58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Программы повышения квалификации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6547634" y="1916832"/>
            <a:ext cx="360040" cy="441167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1798230" y="1916832"/>
            <a:ext cx="360040" cy="382838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:p14="http://schemas.microsoft.com/office/powerpoint/2010/main" xmlns="" val="2376595516"/>
              </p:ext>
            </p:extLst>
          </p:nvPr>
        </p:nvGraphicFramePr>
        <p:xfrm>
          <a:off x="5220072" y="4293096"/>
          <a:ext cx="3312368" cy="2408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9" name="Схема 28"/>
          <p:cNvGraphicFramePr/>
          <p:nvPr>
            <p:extLst>
              <p:ext uri="{D42A27DB-BD31-4B8C-83A1-F6EECF244321}">
                <p14:modId xmlns:p14="http://schemas.microsoft.com/office/powerpoint/2010/main" xmlns="" val="4119102697"/>
              </p:ext>
            </p:extLst>
          </p:nvPr>
        </p:nvGraphicFramePr>
        <p:xfrm>
          <a:off x="458563" y="4293096"/>
          <a:ext cx="3312368" cy="2408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6964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23528" y="891487"/>
            <a:ext cx="8280920" cy="4951129"/>
          </a:xfrm>
          <a:prstGeom prst="ellipse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77642" y="2096852"/>
            <a:ext cx="449650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</a:rPr>
              <a:t>Процесс обновления программы 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повышения </a:t>
            </a: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</a:rPr>
              <a:t>квалификации идет непрерывно</a:t>
            </a:r>
            <a:endParaRPr lang="ru-RU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5395" y="44624"/>
            <a:ext cx="2376264" cy="1800200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89411" y="46385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Облачное обучение в школе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45395" y="2096852"/>
            <a:ext cx="2376264" cy="1800200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6723004" y="50699"/>
            <a:ext cx="2376264" cy="1800200"/>
          </a:xfrm>
          <a:prstGeom prst="wedgeRoundRectCallout">
            <a:avLst/>
          </a:prstGeom>
          <a:solidFill>
            <a:srgbClr val="B8A7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6738144" y="2096852"/>
            <a:ext cx="2376264" cy="1800200"/>
          </a:xfrm>
          <a:prstGeom prst="wedgeRoundRectCallout">
            <a:avLst/>
          </a:prstGeom>
          <a:solidFill>
            <a:srgbClr val="B8A7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6680232" y="4149080"/>
            <a:ext cx="2376264" cy="1800200"/>
          </a:xfrm>
          <a:prstGeom prst="wedgeRoundRectCallou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74148" y="225828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Портфолио в системе оценки образовательных результатов учащихся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88224" y="291323"/>
            <a:ext cx="2511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Мастерская современных образовательных технологий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05" y="2258288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Постинтернатное</a:t>
            </a:r>
            <a:r>
              <a:rPr lang="ru-RU" dirty="0"/>
              <a:t> сопровождение воспитанников детских домов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70754" y="4167960"/>
            <a:ext cx="25110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Дорожная карта педагога по работе с ребенком с </a:t>
            </a:r>
            <a:r>
              <a:rPr lang="ru-RU" dirty="0" smtClean="0"/>
              <a:t>ОВЗ в </a:t>
            </a:r>
            <a:r>
              <a:rPr lang="ru-RU" dirty="0"/>
              <a:t>условиях инклюзивного образования</a:t>
            </a: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10942" y="4145023"/>
            <a:ext cx="2376264" cy="1800200"/>
          </a:xfrm>
          <a:prstGeom prst="wedgeRoundRect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3275856" y="0"/>
            <a:ext cx="2376264" cy="1800200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3356321" y="4797152"/>
            <a:ext cx="2376264" cy="1800200"/>
          </a:xfrm>
          <a:prstGeom prst="wedgeRoundRectCallou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89411" y="4365104"/>
            <a:ext cx="21977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Эффективные технологии работы с одаренными детьми в контексте ФГОС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27884" y="43161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Формирование и развитие УУД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75856" y="4843026"/>
            <a:ext cx="25562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Достижение целевых ориентиров </a:t>
            </a:r>
            <a:r>
              <a:rPr lang="ru-RU" dirty="0" smtClean="0"/>
              <a:t>ДО: </a:t>
            </a:r>
            <a:r>
              <a:rPr lang="ru-RU" dirty="0"/>
              <a:t>педагогические технологии и диагностика в контексте ФГОС</a:t>
            </a:r>
          </a:p>
        </p:txBody>
      </p:sp>
    </p:spTree>
    <p:extLst>
      <p:ext uri="{BB962C8B-B14F-4D97-AF65-F5344CB8AC3E}">
        <p14:creationId xmlns:p14="http://schemas.microsoft.com/office/powerpoint/2010/main" xmlns="" val="22545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964</Words>
  <Application>Microsoft Office PowerPoint</Application>
  <PresentationFormat>Экран (4:3)</PresentationFormat>
  <Paragraphs>247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Дополнительное профессиональное образование в ПК ИРО реализуется по программам повышения квалификации, которые проходит в виде: </vt:lpstr>
      <vt:lpstr>ПК ИРО разрабатывает и реализует дополнительные профессиональные программы по направлениям:</vt:lpstr>
      <vt:lpstr>Ведущими направлениями являются:</vt:lpstr>
      <vt:lpstr>Слайд 8</vt:lpstr>
      <vt:lpstr>Слайд 9</vt:lpstr>
      <vt:lpstr>Слайд 10</vt:lpstr>
      <vt:lpstr>Слайд 11</vt:lpstr>
      <vt:lpstr>Слайд 12</vt:lpstr>
      <vt:lpstr>Слайд 13</vt:lpstr>
      <vt:lpstr>Программы могут быть освоены в очной / заочной форме /  по индивидуальному плану. </vt:lpstr>
      <vt:lpstr>Дополнительное профессиональное образование педагогов проходит через участие в научно-образовательных событиях:</vt:lpstr>
      <vt:lpstr>Распределение научно-образовательных событий по уровню значимости</vt:lpstr>
      <vt:lpstr>Слайд 17</vt:lpstr>
      <vt:lpstr>Конкурсы профессионального мастерства</vt:lpstr>
      <vt:lpstr>Семинары с участием авторов УМК</vt:lpstr>
      <vt:lpstr>С 2014 года в ПК ИРО реализуется проект «Горизонты лидерства в образовании АТР».  </vt:lpstr>
      <vt:lpstr>Стратегические партнеры проекта  </vt:lpstr>
      <vt:lpstr>Статистика зарубежных образовательных стажировок 2014 г. ноябрь Корея (г. Сеул ) - 85 чел. 2014 г. март  КНР (Гонконг) -  56 чел. 2014 март  Корея (Сеул) -  20 чел.  2014 г. май,  Япония (Токио) (международная образовательная выставка  - 45 чел. 2014г. июнь Япония, г . Наха (о. Окинава,) - 26 чел. 2014 г. октябрь Корея (г. Сеул) -  30 чел. 2014г.  ноябрь Япония - 112 (межународный фестиваль культур АЗИИ) Приняли участие в зарубежных образовательных стажировках:  344 учителя,  90 учащихся.  Всего: 434 человека. </vt:lpstr>
      <vt:lpstr>Периодизация профессионального развития человека  (Д. Сьюпер)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А. Барабаш</dc:creator>
  <cp:lastModifiedBy>Елена</cp:lastModifiedBy>
  <cp:revision>60</cp:revision>
  <dcterms:created xsi:type="dcterms:W3CDTF">2015-08-18T03:45:46Z</dcterms:created>
  <dcterms:modified xsi:type="dcterms:W3CDTF">2015-08-20T23:32:30Z</dcterms:modified>
</cp:coreProperties>
</file>