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83" r:id="rId10"/>
    <p:sldId id="267" r:id="rId11"/>
    <p:sldId id="284" r:id="rId12"/>
    <p:sldId id="281" r:id="rId13"/>
    <p:sldId id="285" r:id="rId14"/>
    <p:sldId id="286" r:id="rId15"/>
    <p:sldId id="275" r:id="rId16"/>
    <p:sldId id="277" r:id="rId17"/>
    <p:sldId id="276" r:id="rId18"/>
    <p:sldId id="287" r:id="rId19"/>
    <p:sldId id="279" r:id="rId20"/>
    <p:sldId id="278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34607"/>
    <a:srgbClr val="F90B05"/>
    <a:srgbClr val="B45608"/>
    <a:srgbClr val="603000"/>
    <a:srgbClr val="A44F08"/>
    <a:srgbClr val="8A4500"/>
    <a:srgbClr val="7B5229"/>
    <a:srgbClr val="993300"/>
    <a:srgbClr val="8D1E1B"/>
    <a:srgbClr val="BE28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ites.google.com/site/sitekafedraemoigeograf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6192688" cy="302433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rgbClr val="603000"/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934607"/>
                </a:solidFill>
              </a:rPr>
              <a:t>«</a:t>
            </a:r>
            <a:r>
              <a:rPr lang="ru-RU" sz="3200" b="1" dirty="0" smtClean="0">
                <a:solidFill>
                  <a:srgbClr val="934607"/>
                </a:solidFill>
              </a:rPr>
              <a:t>Как изменить статус школьного курса географии или географический </a:t>
            </a:r>
            <a:r>
              <a:rPr lang="ru-RU" sz="3200" b="1" dirty="0" smtClean="0">
                <a:solidFill>
                  <a:srgbClr val="934607"/>
                </a:solidFill>
              </a:rPr>
              <a:t>ренессанс</a:t>
            </a:r>
            <a:r>
              <a:rPr lang="ru-RU" sz="4800" b="1" dirty="0" smtClean="0">
                <a:ln/>
                <a:solidFill>
                  <a:srgbClr val="934607"/>
                </a:solidFill>
              </a:rPr>
              <a:t>»</a:t>
            </a:r>
            <a:endParaRPr lang="ru-RU" sz="4800" b="1" dirty="0">
              <a:ln/>
              <a:solidFill>
                <a:srgbClr val="93460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45832"/>
            <a:ext cx="3960440" cy="15121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>
                <a:ln w="50800"/>
                <a:solidFill>
                  <a:srgbClr val="603000"/>
                </a:solidFill>
              </a:rPr>
              <a:t>Муруева В.В.</a:t>
            </a:r>
          </a:p>
          <a:p>
            <a:pPr>
              <a:spcBef>
                <a:spcPts val="0"/>
              </a:spcBef>
            </a:pPr>
            <a:r>
              <a:rPr lang="ru-RU" sz="2200" b="1" dirty="0" smtClean="0">
                <a:ln w="50800"/>
                <a:solidFill>
                  <a:srgbClr val="603000"/>
                </a:solidFill>
              </a:rPr>
              <a:t>Кафедра ЕМО  ПК ИРО</a:t>
            </a:r>
            <a:endParaRPr lang="ru-RU" sz="2200" b="1" dirty="0">
              <a:ln w="50800"/>
              <a:solidFill>
                <a:srgbClr val="603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лассик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46141" cy="27802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0"/>
            <a:ext cx="7056784" cy="26369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Преподавание в школах осуществляется по трем линиям учебников издательства «Дрофа», по двум линиям издательства «Просвещение» - «Полярная звезда» и «Сферы»,  по учебникам издательства «</a:t>
            </a:r>
            <a:r>
              <a:rPr lang="ru-RU" sz="2400" dirty="0" err="1" smtClean="0"/>
              <a:t>Вентана-Граф</a:t>
            </a:r>
            <a:r>
              <a:rPr lang="ru-RU" sz="2400" dirty="0" smtClean="0"/>
              <a:t>» и «Русское слово».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дронов 5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907704" cy="2705963"/>
          </a:xfrm>
          <a:prstGeom prst="rect">
            <a:avLst/>
          </a:prstGeom>
        </p:spPr>
      </p:pic>
      <p:pic>
        <p:nvPicPr>
          <p:cNvPr id="6" name="Рисунок 5" descr="климанова 5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22941"/>
            <a:ext cx="1907704" cy="2735059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399475"/>
            <a:ext cx="1614600" cy="24585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http://www.prosv.ru/Attachment.aspx?Id=31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83716"/>
            <a:ext cx="1872208" cy="24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од: 3486 - География. 5 кл. Учебник. Изд.2 (Летягин А.А. Под ред. Дронова В.П.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9732"/>
            <a:ext cx="1872208" cy="24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9437" y="4437112"/>
            <a:ext cx="1944563" cy="2420888"/>
          </a:xfrm>
          <a:prstGeom prst="rect">
            <a:avLst/>
          </a:prstGeom>
          <a:ln>
            <a:noFill/>
          </a:ln>
          <a:effectLst>
            <a:outerShdw blurRad="63500" algn="tl" rotWithShape="0">
              <a:srgbClr val="000000">
                <a:alpha val="8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23728" y="2276872"/>
            <a:ext cx="68052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-2251075" algn="l"/>
                <a:tab pos="90488" algn="l"/>
                <a:tab pos="18097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Учителям необходимо пользоваться не только учебниками, но и методическими материалами, предлагаемыми издательствами.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-2251075" algn="l"/>
                <a:tab pos="90488" algn="l"/>
                <a:tab pos="18097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ринимать активное участие в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вебинарах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издательств и апробации электронных учебников.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76672"/>
            <a:ext cx="7236296" cy="2996952"/>
          </a:xfrm>
        </p:spPr>
        <p:txBody>
          <a:bodyPr/>
          <a:lstStyle/>
          <a:p>
            <a:pPr lvl="0"/>
            <a:r>
              <a:rPr lang="ru-RU" sz="2400" dirty="0" smtClean="0"/>
              <a:t>Организация учебного процесса должна носить </a:t>
            </a:r>
            <a:r>
              <a:rPr lang="ru-RU" sz="2400" dirty="0" err="1" smtClean="0"/>
              <a:t>деятельностный</a:t>
            </a:r>
            <a:r>
              <a:rPr lang="ru-RU" sz="2400" dirty="0" smtClean="0"/>
              <a:t> характер обучения, с ориентацией на развитие самостоятельности и ответственности ученика,  а для этого учитель географии сам должен точно знать все специфичные и универсальные виды деятельности, формируемые на уроках географии. </a:t>
            </a:r>
          </a:p>
          <a:p>
            <a:endParaRPr lang="ru-RU" dirty="0"/>
          </a:p>
        </p:txBody>
      </p:sp>
      <p:pic>
        <p:nvPicPr>
          <p:cNvPr id="5" name="Содержимое 3" descr="w_7fedc6c9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89727" y="3734302"/>
            <a:ext cx="4246769" cy="3123697"/>
          </a:xfrm>
          <a:prstGeom prst="rect">
            <a:avLst/>
          </a:prstGeom>
        </p:spPr>
      </p:pic>
      <p:pic>
        <p:nvPicPr>
          <p:cNvPr id="7" name="Picture 3" descr="C:\Users\Александр\AppData\Local\Microsoft\Windows\Temporary Internet Files\Content.IE5\Q8MS3QQ4\MC9003342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8640"/>
            <a:ext cx="1835696" cy="3200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013a1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4536504" cy="301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6" t="3464" r="8354" b="10579"/>
          <a:stretch>
            <a:fillRect/>
          </a:stretch>
        </p:blipFill>
        <p:spPr bwMode="auto">
          <a:xfrm>
            <a:off x="0" y="0"/>
            <a:ext cx="9003262" cy="52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4869160"/>
            <a:ext cx="4032448" cy="360040"/>
          </a:xfrm>
          <a:prstGeom prst="rect">
            <a:avLst/>
          </a:prstGeom>
          <a:noFill/>
          <a:ln>
            <a:solidFill>
              <a:srgbClr val="F90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805264"/>
            <a:ext cx="310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http://fgosreestr.ru/node/440.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66124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«Реестр примерных основных образовательных программ»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1"/>
            <a:ext cx="7283152" cy="2448272"/>
          </a:xfrm>
        </p:spPr>
        <p:txBody>
          <a:bodyPr/>
          <a:lstStyle/>
          <a:p>
            <a:r>
              <a:rPr lang="ru-RU" sz="2400" dirty="0" smtClean="0"/>
              <a:t>Учителям географии следует повышать интерес учащихся к исследовательской деятельности как к эффективной образовательной технологии и принимать участие в конкурсах исследовательских работ учащихся разного уровня, а так же готовить школьников к олимпиадам. </a:t>
            </a:r>
          </a:p>
          <a:p>
            <a:endParaRPr lang="ru-RU" dirty="0"/>
          </a:p>
        </p:txBody>
      </p:sp>
      <p:pic>
        <p:nvPicPr>
          <p:cNvPr id="5" name="Рисунок 4" descr="4069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6570062" cy="4221088"/>
          </a:xfrm>
          <a:prstGeom prst="rect">
            <a:avLst/>
          </a:prstGeom>
        </p:spPr>
      </p:pic>
      <p:pic>
        <p:nvPicPr>
          <p:cNvPr id="6" name="Рисунок 5" descr="terminy.jpg"/>
          <p:cNvPicPr>
            <a:picLocks noChangeAspect="1"/>
          </p:cNvPicPr>
          <p:nvPr/>
        </p:nvPicPr>
        <p:blipFill>
          <a:blip r:embed="rId3" cstate="print"/>
          <a:srcRect l="11136" r="12350"/>
          <a:stretch>
            <a:fillRect/>
          </a:stretch>
        </p:blipFill>
        <p:spPr>
          <a:xfrm>
            <a:off x="-1" y="0"/>
            <a:ext cx="1961577" cy="2420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55773"/>
            <a:ext cx="7283152" cy="514543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 работе учителя важное место должно занять обучение школьников оценочной деятельности. При организации разных видов контроля важно уделять больше внимания использованию вопросов и заданий, проверяющих понимание понятий и возможность их </a:t>
            </a:r>
            <a:r>
              <a:rPr lang="ru-RU" dirty="0" smtClean="0"/>
              <a:t>применения</a:t>
            </a:r>
            <a:r>
              <a:rPr lang="ru-RU" dirty="0" smtClean="0"/>
              <a:t>. Способность четко формулировать свои мысли с использованием </a:t>
            </a:r>
            <a:r>
              <a:rPr lang="ru-RU" smtClean="0"/>
              <a:t>географических </a:t>
            </a:r>
            <a:r>
              <a:rPr lang="ru-RU" smtClean="0"/>
              <a:t>терминов и </a:t>
            </a:r>
            <a:r>
              <a:rPr lang="ru-RU" dirty="0" smtClean="0"/>
              <a:t>записывать развернутый ответ при решении учебных и практических задач является одной из важных предметных компетенций.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/>
              <a:t>Обучать </a:t>
            </a:r>
            <a:r>
              <a:rPr lang="ru-RU" dirty="0" smtClean="0"/>
              <a:t>учащихся этому необходимо уже с 5-го класса. Для этого учителю необходимо четко ориентироваться в материалах ГИА – знать все виды проверяемых учебных действий, характер заданий.</a:t>
            </a:r>
          </a:p>
          <a:p>
            <a:endParaRPr lang="ru-RU" dirty="0"/>
          </a:p>
        </p:txBody>
      </p:sp>
      <p:pic>
        <p:nvPicPr>
          <p:cNvPr id="4" name="Рисунок 3" descr="besplatnyie-kursy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1592" y="4275094"/>
            <a:ext cx="3672408" cy="2754306"/>
          </a:xfrm>
          <a:prstGeom prst="rect">
            <a:avLst/>
          </a:prstGeom>
        </p:spPr>
      </p:pic>
      <p:pic>
        <p:nvPicPr>
          <p:cNvPr id="5" name="Рисунок 4" descr="3836700-person-holds-a-globe-3d-image-isolated-illustrations.jpg"/>
          <p:cNvPicPr>
            <a:picLocks noChangeAspect="1"/>
          </p:cNvPicPr>
          <p:nvPr/>
        </p:nvPicPr>
        <p:blipFill>
          <a:blip r:embed="rId3" cstate="print"/>
          <a:srcRect l="9261" r="12724"/>
          <a:stretch>
            <a:fillRect/>
          </a:stretch>
        </p:blipFill>
        <p:spPr>
          <a:xfrm>
            <a:off x="0" y="0"/>
            <a:ext cx="1840666" cy="24208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5436096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Престиж школьной географии нужно поднимать.</a:t>
            </a:r>
            <a:endParaRPr lang="ru-RU" dirty="0"/>
          </a:p>
        </p:txBody>
      </p:sp>
      <p:pic>
        <p:nvPicPr>
          <p:cNvPr id="4" name="Содержимое 3" descr="9b0fbf032ea840208d9367334534891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851920" cy="2407450"/>
          </a:xfrm>
        </p:spPr>
      </p:pic>
      <p:sp>
        <p:nvSpPr>
          <p:cNvPr id="5" name="Прямоугольник 4"/>
          <p:cNvSpPr/>
          <p:nvPr/>
        </p:nvSpPr>
        <p:spPr>
          <a:xfrm>
            <a:off x="1079104" y="278092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Для повышения престижа и интереса к школьной географии необходимо ввести географию как вступительный экзамен в экономические вузы, в факультеты международных отношений, в области, связанные с туризмом, экологией и т.д..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Требуется вложение значительных ресурсов в оснащение кабинета географии, во внедрение в школьные курсы материалов прямого наблюдения Земли из космоса и повышение уровня компетентности кадрового состава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Новая концепция географического </a:t>
            </a:r>
            <a:br>
              <a:rPr lang="ru-RU" sz="2400" b="1" dirty="0" smtClean="0"/>
            </a:br>
            <a:r>
              <a:rPr lang="ru-RU" sz="2400" b="1" dirty="0" smtClean="0"/>
              <a:t>образования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7308304" cy="496855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В настоящее время </a:t>
            </a:r>
            <a:r>
              <a:rPr lang="ru-RU" sz="3400" dirty="0" err="1" smtClean="0"/>
              <a:t>Минобрнауки</a:t>
            </a:r>
            <a:r>
              <a:rPr lang="ru-RU" sz="3400" dirty="0" smtClean="0"/>
              <a:t> разрабатывает  новую концепцию географического образования.  Как сообщила директор департамента </a:t>
            </a:r>
            <a:r>
              <a:rPr lang="ru-RU" sz="3400" dirty="0" err="1" smtClean="0"/>
              <a:t>госполитики</a:t>
            </a:r>
            <a:r>
              <a:rPr lang="ru-RU" sz="3400" dirty="0" smtClean="0"/>
              <a:t> в сфере общего образования Анастасия  Зырянова: "У нас уже есть историко-культурный стандарт, согласно которому построено преподавание истории в школах, есть концепция математического образования. Сейчас в разработке - концепция филологического образования. Мы планируем сделать еще такое по технологии, по иностранным языкам, по географии - это на ближайший период". </a:t>
            </a:r>
          </a:p>
          <a:p>
            <a:r>
              <a:rPr lang="ru-RU" sz="3400" dirty="0" smtClean="0"/>
              <a:t>"После того, как специалистами концепции будут утверждены, учебные программы </a:t>
            </a:r>
            <a:r>
              <a:rPr lang="ru-RU" sz="3400" dirty="0" err="1" smtClean="0"/>
              <a:t>подкорректируются</a:t>
            </a:r>
            <a:r>
              <a:rPr lang="ru-RU" sz="3400" dirty="0" smtClean="0"/>
              <a:t> и учебные планы конкретных школ тоже изменятся ", - подчеркнула начальник департамента.</a:t>
            </a:r>
          </a:p>
          <a:p>
            <a:endParaRPr lang="ru-RU" dirty="0" smtClean="0"/>
          </a:p>
        </p:txBody>
      </p:sp>
      <p:pic>
        <p:nvPicPr>
          <p:cNvPr id="5" name="Рисунок 4" descr="pa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581128"/>
            <a:ext cx="2701521" cy="1796224"/>
          </a:xfrm>
          <a:prstGeom prst="rect">
            <a:avLst/>
          </a:prstGeom>
        </p:spPr>
      </p:pic>
      <p:pic>
        <p:nvPicPr>
          <p:cNvPr id="7" name="Picture 2" descr="C:\Users\Александр\AppData\Local\Microsoft\Windows\Temporary Internet Files\Content.IE5\R6KNNMMG\MC900089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123728" cy="2437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119572"/>
            <a:ext cx="1794759" cy="20852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488" y="0"/>
            <a:ext cx="7437512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ПК ИРО предлагает целый ряд инициатив для повышения квалификации учителей географии.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836712"/>
            <a:ext cx="7308304" cy="5805264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Внебюджетная </a:t>
            </a:r>
            <a:r>
              <a:rPr lang="ru-RU" sz="2200" dirty="0" smtClean="0"/>
              <a:t>Летняя экологическая школа в условиях природы «Исследовательская и проектная деятельность обучающихся как технология ФГОС общего образования</a:t>
            </a:r>
            <a:r>
              <a:rPr lang="ru-RU" sz="2200" dirty="0" smtClean="0"/>
              <a:t>»,  3- </a:t>
            </a:r>
            <a:r>
              <a:rPr lang="ru-RU" sz="2200" dirty="0" smtClean="0"/>
              <a:t>6 сентября совместно с </a:t>
            </a:r>
            <a:r>
              <a:rPr lang="ru-RU" sz="2200" dirty="0" err="1" smtClean="0"/>
              <a:t>нацпарком</a:t>
            </a:r>
            <a:r>
              <a:rPr lang="ru-RU" sz="2200" dirty="0" smtClean="0"/>
              <a:t> «Земля леопарда».</a:t>
            </a:r>
          </a:p>
          <a:p>
            <a:pPr lvl="0"/>
            <a:r>
              <a:rPr lang="ru-RU" sz="2200" dirty="0" smtClean="0"/>
              <a:t>Международная образовательная стажировка «Организация экологического воспитания и природоохранной деятельности школьников: международный опыт (Китай, </a:t>
            </a:r>
            <a:r>
              <a:rPr lang="ru-RU" sz="2200" dirty="0" err="1" smtClean="0"/>
              <a:t>Яньбянь-Корейский</a:t>
            </a:r>
            <a:r>
              <a:rPr lang="ru-RU" sz="2200" dirty="0" smtClean="0"/>
              <a:t> автономный округ)» , 7-10 сентября – изучение лучшего опыта  4 образовательных </a:t>
            </a:r>
            <a:r>
              <a:rPr lang="ru-RU" sz="2200" dirty="0" smtClean="0"/>
              <a:t>организаций.</a:t>
            </a:r>
            <a:endParaRPr lang="ru-RU" sz="2200" dirty="0" smtClean="0"/>
          </a:p>
          <a:p>
            <a:pPr lvl="0"/>
            <a:r>
              <a:rPr lang="ru-RU" sz="2200" dirty="0" smtClean="0"/>
              <a:t>Всероссийская конференция при поддержке Русского географического общества, Всемирного Фонда природы «</a:t>
            </a:r>
            <a:r>
              <a:rPr lang="ru-RU" sz="2200" dirty="0" err="1" smtClean="0"/>
              <a:t>Естественно-научное</a:t>
            </a:r>
            <a:r>
              <a:rPr lang="ru-RU" sz="2200" dirty="0" smtClean="0"/>
              <a:t>, географическое и математическое образование в условиях ФГОС: опыт, проблемы, стратегии»., 16-17 сентября.</a:t>
            </a:r>
          </a:p>
          <a:p>
            <a:endParaRPr lang="ru-RU" sz="2000" dirty="0"/>
          </a:p>
        </p:txBody>
      </p:sp>
      <p:pic>
        <p:nvPicPr>
          <p:cNvPr id="4" name="Picture 2" descr="C:\Users\Александр\AppData\Local\Microsoft\Windows\Temporary Internet Files\Content.IE5\R6KNNMMG\MC90041106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572"/>
            <a:ext cx="180020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512" y="119572"/>
            <a:ext cx="1794759" cy="20852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437512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ПК ИРО предлагает целый ряд инициатив для повышения квалификации учителей географии.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84784"/>
            <a:ext cx="6984776" cy="5184576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/>
              <a:t>«</a:t>
            </a:r>
            <a:r>
              <a:rPr lang="ru-RU" sz="2200" dirty="0" smtClean="0"/>
              <a:t>Формирование профессиональных компетенций учителя для реализации ФГОС основного общего образования", 21.09.-</a:t>
            </a:r>
            <a:r>
              <a:rPr lang="ru-RU" sz="2200" dirty="0" smtClean="0"/>
              <a:t>03.10</a:t>
            </a:r>
          </a:p>
          <a:p>
            <a:pPr lvl="0"/>
            <a:r>
              <a:rPr lang="ru-RU" sz="2200" dirty="0" smtClean="0"/>
              <a:t> Использование современного учебно-лабораторного оборудования во внеурочной деятельности в соответствии с требованиями ФГОС, 28-31 октября</a:t>
            </a:r>
          </a:p>
          <a:p>
            <a:pPr lvl="0"/>
            <a:r>
              <a:rPr lang="ru-RU" sz="2200" dirty="0" smtClean="0"/>
              <a:t>Формирование универсальных учебных действий у обучающихся на уроках географии, 9-14 ноября</a:t>
            </a:r>
          </a:p>
          <a:p>
            <a:r>
              <a:rPr lang="ru-RU" sz="2200" dirty="0" smtClean="0"/>
              <a:t>Вводится </a:t>
            </a:r>
            <a:r>
              <a:rPr lang="ru-RU" sz="2200" dirty="0" smtClean="0"/>
              <a:t>программа переквалификации учителей географии.  </a:t>
            </a:r>
          </a:p>
          <a:p>
            <a:endParaRPr lang="ru-RU" sz="2200" dirty="0"/>
          </a:p>
        </p:txBody>
      </p:sp>
      <p:pic>
        <p:nvPicPr>
          <p:cNvPr id="4" name="Picture 2" descr="C:\Users\Александр\AppData\Local\Microsoft\Windows\Temporary Internet Files\Content.IE5\R6KNNMMG\MC90041106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572"/>
            <a:ext cx="180020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365104"/>
            <a:ext cx="8892480" cy="2636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r>
              <a:rPr lang="ru-RU" sz="2200" dirty="0" smtClean="0"/>
              <a:t>На  </a:t>
            </a:r>
            <a:r>
              <a:rPr lang="ru-RU" sz="2200" dirty="0" smtClean="0"/>
              <a:t>сайте нашей кафедры </a:t>
            </a:r>
            <a:r>
              <a:rPr lang="en-US" sz="2200" dirty="0" smtClean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sites.google.com/site/sitekafedraemoigeografii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	есть материалы полезные </a:t>
            </a:r>
            <a:r>
              <a:rPr lang="ru-RU" sz="2200" dirty="0" smtClean="0"/>
              <a:t>для учителей географии - это страничка география, виртуальный методический кабинет, исследовательская деятельность. Мы </a:t>
            </a:r>
            <a:r>
              <a:rPr lang="ru-RU" sz="2200" dirty="0" smtClean="0"/>
              <a:t>стараемся </a:t>
            </a:r>
            <a:r>
              <a:rPr lang="ru-RU" sz="2200" dirty="0" smtClean="0"/>
              <a:t>размещать информацию о предстоящих </a:t>
            </a:r>
            <a:r>
              <a:rPr lang="ru-RU" sz="2200" dirty="0" err="1" smtClean="0"/>
              <a:t>вебинарах</a:t>
            </a:r>
            <a:r>
              <a:rPr lang="ru-RU" sz="2200" dirty="0" smtClean="0"/>
              <a:t> издательств. </a:t>
            </a:r>
            <a:r>
              <a:rPr lang="ru-RU" sz="2600" dirty="0" smtClean="0"/>
              <a:t>	</a:t>
            </a: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940" b="10333"/>
          <a:stretch>
            <a:fillRect/>
          </a:stretch>
        </p:blipFill>
        <p:spPr bwMode="auto">
          <a:xfrm>
            <a:off x="251520" y="0"/>
            <a:ext cx="849694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7200800" cy="3340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Никто никогда не встречал в СМИ математических формул, физической или химической терминологии, а с языком географии все мы встречаемся ежедневно. Язык географии - язык цивилизации.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				(А.П. </a:t>
            </a:r>
            <a:r>
              <a:rPr lang="ru-RU" b="1" i="1" dirty="0" err="1" smtClean="0">
                <a:solidFill>
                  <a:srgbClr val="002060"/>
                </a:solidFill>
              </a:rPr>
              <a:t>Горкин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188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764704"/>
            <a:ext cx="572135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2924944"/>
            <a:ext cx="417646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924944"/>
            <a:ext cx="425345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globe_map_desktop_wallpaper_4929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404664"/>
            <a:ext cx="3528392" cy="25425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63688" y="5013176"/>
            <a:ext cx="70567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Вы можете использовать данное оформление </a:t>
            </a:r>
          </a:p>
          <a:p>
            <a:pPr algn="ctr"/>
            <a:r>
              <a:rPr lang="ru-RU" sz="1000" dirty="0"/>
              <a:t>для создания своих презентаций, </a:t>
            </a:r>
          </a:p>
          <a:p>
            <a:pPr algn="ctr"/>
            <a:r>
              <a:rPr lang="ru-RU" sz="1000" dirty="0"/>
              <a:t>но в своей презентации </a:t>
            </a:r>
            <a:endParaRPr lang="ru-RU" sz="1000" dirty="0" smtClean="0"/>
          </a:p>
          <a:p>
            <a:pPr algn="ctr"/>
            <a:r>
              <a:rPr lang="ru-RU" sz="1000" b="1" dirty="0" smtClean="0"/>
              <a:t>данный слайд не удалять!</a:t>
            </a:r>
            <a:endParaRPr lang="ru-RU" sz="1000" b="1" dirty="0"/>
          </a:p>
          <a:p>
            <a:pPr algn="ctr"/>
            <a:endParaRPr lang="ru-RU" sz="1000" dirty="0" smtClean="0"/>
          </a:p>
          <a:p>
            <a:pPr algn="ctr"/>
            <a:r>
              <a:rPr lang="ru-RU" sz="1000" b="1" dirty="0" smtClean="0"/>
              <a:t>Автор </a:t>
            </a:r>
            <a:r>
              <a:rPr lang="ru-RU" sz="1000" b="1" dirty="0"/>
              <a:t>шаблона: </a:t>
            </a:r>
          </a:p>
          <a:p>
            <a:pPr algn="ctr"/>
            <a:endParaRPr lang="ru-RU" sz="1000" dirty="0"/>
          </a:p>
          <a:p>
            <a:pPr algn="ctr"/>
            <a:r>
              <a:rPr lang="ru-RU" sz="1000" b="1" i="1" dirty="0" err="1"/>
              <a:t>Ранько</a:t>
            </a:r>
            <a:r>
              <a:rPr lang="ru-RU" sz="1000" b="1" i="1" dirty="0"/>
              <a:t> Елена Алексеевна </a:t>
            </a:r>
          </a:p>
          <a:p>
            <a:pPr algn="ctr"/>
            <a:r>
              <a:rPr lang="ru-RU" sz="1000" i="1" dirty="0" smtClean="0"/>
              <a:t>г</a:t>
            </a:r>
            <a:r>
              <a:rPr lang="ru-RU" sz="1000" i="1" dirty="0"/>
              <a:t>. </a:t>
            </a:r>
            <a:r>
              <a:rPr lang="ru-RU" sz="1000" i="1" dirty="0" smtClean="0"/>
              <a:t>Иваново</a:t>
            </a:r>
            <a:endParaRPr lang="ru-RU" sz="1000" i="1" dirty="0"/>
          </a:p>
          <a:p>
            <a:pPr algn="ctr"/>
            <a:r>
              <a:rPr lang="ru-RU" sz="1000" b="1" i="1" dirty="0" smtClean="0"/>
              <a:t>Сайт</a:t>
            </a:r>
            <a:r>
              <a:rPr lang="ru-RU" sz="1000" b="1" i="1" dirty="0"/>
              <a:t>: </a:t>
            </a:r>
            <a:r>
              <a:rPr lang="en-US" sz="1000" i="1" dirty="0" smtClean="0">
                <a:hlinkClick r:id="rId2"/>
              </a:rPr>
              <a:t>http://elenaranko.ucoz.ru/</a:t>
            </a:r>
            <a:r>
              <a:rPr lang="ru-RU" sz="1000" i="1" dirty="0" smtClean="0"/>
              <a:t> </a:t>
            </a:r>
            <a:endParaRPr lang="ru-RU" sz="1000" i="1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m_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34523" cy="645333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Географические знания нынче необходимы для решения многих проблем социально-экономического и экологического характера, возникающих на разных уровнях от локального до глобального. География один из немногих предметов, который в полном объеме реализует принцип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междисциплинарности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Междисциплинарность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это то, что формирует личность.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География – интегральная наука, интегрированный предмет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География это наука, которая изучает пространство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0"/>
            <a:ext cx="7365504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400" dirty="0" smtClean="0"/>
              <a:t>Сегодня в образовании многих стран мира мы наблюдаем «географический ренессанс», к географии вновь повернулись лицом.</a:t>
            </a:r>
            <a:endParaRPr lang="ru-RU" sz="2400" dirty="0"/>
          </a:p>
        </p:txBody>
      </p:sp>
      <p:pic>
        <p:nvPicPr>
          <p:cNvPr id="4" name="Рисунок 3" descr="1363871427_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912" y="1196752"/>
            <a:ext cx="5502568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085184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Международный географический союз и комиссия по географическому образованию одной из приоритетных задач своей деятельности определили проведение идеи важности географического образования на международном уровне.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27173"/>
            <a:ext cx="7344816" cy="380588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100" dirty="0" smtClean="0"/>
              <a:t> С 17 по 21 августа в МГУ </a:t>
            </a:r>
            <a:r>
              <a:rPr lang="ru-RU" sz="3100" dirty="0" smtClean="0"/>
              <a:t>имени </a:t>
            </a:r>
            <a:r>
              <a:rPr lang="ru-RU" sz="3100" dirty="0" smtClean="0"/>
              <a:t>М.В.Ломоносова </a:t>
            </a:r>
            <a:r>
              <a:rPr lang="ru-RU" sz="3100" dirty="0" smtClean="0"/>
              <a:t>проходит  </a:t>
            </a:r>
            <a:r>
              <a:rPr lang="ru-RU" sz="3100" dirty="0" smtClean="0"/>
              <a:t>Конференция Международного географического союза — «География, культура и общество для будущего Земли». Что вполне </a:t>
            </a:r>
            <a:r>
              <a:rPr lang="ru-RU" sz="3100" dirty="0" err="1" smtClean="0"/>
              <a:t>соответсвует</a:t>
            </a:r>
            <a:r>
              <a:rPr lang="ru-RU" sz="3100" dirty="0" smtClean="0"/>
              <a:t> нынешнему состоянию географии, ибо эта наука теперь не про открытия и описания неизведанных земель, а, по существу, синтез естественных и гуманитарных дисциплин, знания о взаимодействии планеты и человеческого общества. </a:t>
            </a:r>
            <a:endParaRPr lang="ru-RU" sz="3100" dirty="0"/>
          </a:p>
        </p:txBody>
      </p:sp>
      <p:pic>
        <p:nvPicPr>
          <p:cNvPr id="5" name="Рисунок 4" descr="big-preview-moscow2015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933056"/>
            <a:ext cx="3524250" cy="2647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149080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Российская Академия наук и Русское географическое общество, которое в эти дни празднует свое 170-летие. </a:t>
            </a:r>
            <a:br>
              <a:rPr lang="ru-RU" sz="2000" i="1" dirty="0" smtClean="0"/>
            </a:br>
            <a:r>
              <a:rPr lang="ru-RU" sz="2000" i="1" dirty="0" smtClean="0"/>
              <a:t>В настоящее время Русское географическое общество насчитывает 85 региональных отделений по всей России, самые крупные из них  — московское и приморское.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149080"/>
            <a:ext cx="889248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 рамках открытия этой Конференции прошла церемония вручения дипломов победителям XII Международной Школьной Олимпиады по географии. В активе нашей команды одна золотая, одна серебряная и одна бронзовая медаль. Результат можно считать лучшим за последние годы. Всего за историю олимпиады у россиян было лишь две золотые медали.</a:t>
            </a:r>
            <a:endParaRPr lang="ru-RU" dirty="0"/>
          </a:p>
        </p:txBody>
      </p:sp>
      <p:pic>
        <p:nvPicPr>
          <p:cNvPr id="4" name="Рисунок 3" descr="MG_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5904656" cy="393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1232" y="0"/>
            <a:ext cx="691276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u="sng" dirty="0" smtClean="0"/>
              <a:t>Место географии в основной школе: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В соответствии с ФГОС ООО, учебный предмет «География» относится к предметной области «Общественно-научные предметы» и с 5 по 9 класс является обязательным, общий объем часов – 272, в 5 и 6 классах на географию отводится 1 час в неделю. В 6 классе еще 1 час должен отводиться на региональный компонент. В 7,8,9 классах  на географию – 2 часа в неделю.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80928"/>
            <a:ext cx="80648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/>
              <a:t>В старшей школе</a:t>
            </a:r>
            <a:r>
              <a:rPr lang="ru-RU" sz="2400" dirty="0" smtClean="0"/>
              <a:t> </a:t>
            </a:r>
            <a:r>
              <a:rPr lang="ru-RU" sz="2000" dirty="0" smtClean="0"/>
              <a:t>география относится к числу предметов по выбору и разделена на базовый и профильный уровень. Учебное время, отведенное на изучение предмета на базовом уровне, составляет 70 часов в год </a:t>
            </a:r>
            <a:r>
              <a:rPr lang="ru-RU" sz="2000" dirty="0" smtClean="0"/>
              <a:t>1 </a:t>
            </a:r>
            <a:r>
              <a:rPr lang="ru-RU" sz="2000" dirty="0" smtClean="0"/>
              <a:t>час в неделю в 10 и 11 классах или 2 часа в неделю только в 10 </a:t>
            </a:r>
            <a:r>
              <a:rPr lang="ru-RU" sz="2000" dirty="0" smtClean="0"/>
              <a:t>классе. </a:t>
            </a:r>
            <a:r>
              <a:rPr lang="ru-RU" sz="2000" dirty="0" smtClean="0"/>
              <a:t>Если география выбирается для изучения на профильном уровне, то учебное время составляет 210 часов за два года. </a:t>
            </a:r>
            <a:endParaRPr lang="ru-RU" sz="2000" dirty="0"/>
          </a:p>
        </p:txBody>
      </p:sp>
      <p:pic>
        <p:nvPicPr>
          <p:cNvPr id="5" name="Рисунок 4" descr="geo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88640"/>
            <a:ext cx="2267744" cy="2016224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4797152"/>
            <a:ext cx="8424936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Несмотря на то, что в России до 2010 г. действовала Концепция школьного географического образования, которая. внесла коренные преобразования, как в его структуре, так и в содержании предмета, остался целый ряд нерешенных проблем.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3356992"/>
          <a:ext cx="8280921" cy="120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936104"/>
                <a:gridCol w="1080120"/>
                <a:gridCol w="1045311"/>
                <a:gridCol w="1114929"/>
                <a:gridCol w="1008112"/>
                <a:gridCol w="1080121"/>
              </a:tblGrid>
              <a:tr h="4713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ea typeface="Times New Roman"/>
                        </a:rPr>
                        <a:t>География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2009г.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2010г.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2011г.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2012г.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2013г.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2014г.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2015г.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8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Кол-во чел.</a:t>
                      </a:r>
                      <a:endParaRPr lang="ru-RU" sz="1400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2225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781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772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348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260648"/>
            <a:ext cx="7668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На протяжении нескольких лет мы наблюдаем тенденцию снижения количества выпускников сдающих </a:t>
            </a:r>
            <a:endParaRPr lang="ru-RU" sz="2200" dirty="0" smtClean="0"/>
          </a:p>
          <a:p>
            <a:pPr algn="ctr"/>
            <a:r>
              <a:rPr lang="ru-RU" sz="2200" dirty="0" smtClean="0"/>
              <a:t>ЕГЭ </a:t>
            </a:r>
            <a:r>
              <a:rPr lang="ru-RU" sz="2200" dirty="0" smtClean="0"/>
              <a:t>по географии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u="sng" dirty="0" smtClean="0">
                <a:latin typeface="+mj-lt"/>
              </a:rPr>
              <a:t>Главная причина </a:t>
            </a:r>
            <a:r>
              <a:rPr lang="ru-RU" sz="2000" dirty="0" smtClean="0">
                <a:latin typeface="+mj-lt"/>
              </a:rPr>
              <a:t>- </a:t>
            </a:r>
            <a:r>
              <a:rPr lang="ru-RU" sz="2000" i="1" dirty="0" smtClean="0">
                <a:latin typeface="+mj-lt"/>
              </a:rPr>
              <a:t>снижение </a:t>
            </a:r>
            <a:r>
              <a:rPr lang="ru-RU" sz="2000" i="1" dirty="0" err="1" smtClean="0">
                <a:latin typeface="+mj-lt"/>
              </a:rPr>
              <a:t>востребованности</a:t>
            </a:r>
            <a:r>
              <a:rPr lang="ru-RU" sz="2000" i="1" dirty="0" smtClean="0">
                <a:latin typeface="+mj-lt"/>
              </a:rPr>
              <a:t> географии как вступительного испытания в списке ООП российских вузов. </a:t>
            </a:r>
            <a:r>
              <a:rPr lang="ru-RU" sz="2000" dirty="0" smtClean="0">
                <a:latin typeface="+mj-lt"/>
              </a:rPr>
              <a:t>В настоящее время ЕГЭ по предмету требуется только </a:t>
            </a:r>
            <a:r>
              <a:rPr lang="ru-RU" sz="2000" dirty="0" smtClean="0">
                <a:latin typeface="+mj-lt"/>
              </a:rPr>
              <a:t>на следующие направления </a:t>
            </a:r>
            <a:r>
              <a:rPr lang="ru-RU" sz="2000" dirty="0" err="1" smtClean="0">
                <a:latin typeface="+mj-lt"/>
              </a:rPr>
              <a:t>бакалавриата</a:t>
            </a:r>
            <a:r>
              <a:rPr lang="ru-RU" sz="2000" dirty="0" smtClean="0">
                <a:latin typeface="+mj-lt"/>
              </a:rPr>
              <a:t>: </a:t>
            </a:r>
          </a:p>
          <a:p>
            <a:pPr marL="2427288" indent="-457200" algn="just">
              <a:buFont typeface="Times New Roman" pitchFamily="18" charset="0"/>
              <a:buAutoNum type="arabicPeriod"/>
              <a:defRPr/>
            </a:pPr>
            <a:r>
              <a:rPr lang="ru-RU" sz="2000" dirty="0" smtClean="0">
                <a:latin typeface="+mj-lt"/>
              </a:rPr>
              <a:t>география</a:t>
            </a:r>
          </a:p>
          <a:p>
            <a:pPr marL="2427288" indent="-457200" algn="just">
              <a:buFont typeface="Times New Roman" pitchFamily="18" charset="0"/>
              <a:buAutoNum type="arabicPeriod"/>
              <a:defRPr/>
            </a:pPr>
            <a:r>
              <a:rPr lang="ru-RU" sz="2000" dirty="0" smtClean="0">
                <a:latin typeface="+mj-lt"/>
              </a:rPr>
              <a:t>гидрометеорология</a:t>
            </a:r>
          </a:p>
          <a:p>
            <a:pPr marL="2427288" indent="-457200" algn="just">
              <a:defRPr/>
            </a:pPr>
            <a:r>
              <a:rPr lang="ru-RU" sz="2000" dirty="0" smtClean="0">
                <a:latin typeface="+mj-lt"/>
              </a:rPr>
              <a:t>3. 	</a:t>
            </a:r>
            <a:r>
              <a:rPr lang="ru-RU" sz="2000" dirty="0" smtClean="0">
                <a:latin typeface="+mj-lt"/>
              </a:rPr>
              <a:t>экология </a:t>
            </a:r>
            <a:r>
              <a:rPr lang="ru-RU" sz="2000" dirty="0" smtClean="0">
                <a:latin typeface="+mj-lt"/>
              </a:rPr>
              <a:t>и природопользование</a:t>
            </a:r>
            <a:endParaRPr lang="ru-RU" sz="20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556792"/>
            <a:ext cx="73083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в 2009 г.количество учащихся выбравших географию была 2225 чел., что составило – 13%, 2010 г. – 5,6%, 2011 г. – 6,7%, 2012 г. – 6,4%, 2013 г. - 4,7%, 2014 г. – 3,7% . В этом году географию выбрали 348 человек, т.е на 16 человек меньше чем в прошлом году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9" name="Рисунок 3" descr="5914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192105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0848" y="620688"/>
            <a:ext cx="7031632" cy="59766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 условиях всемирной глобализации государство заинтересовано в воспитании граждан, разделяющих его базовые ценности, и школьный курс географии выступает инструментом такого воспитания. Поэтому учителям географии необходимо обратить особое внимание на формирование позитивного географического образа России и Приморского края, пониманию роли России в Мире. </a:t>
            </a:r>
            <a:endParaRPr lang="ru-RU" dirty="0" smtClean="0"/>
          </a:p>
          <a:p>
            <a:pPr lvl="0"/>
            <a:r>
              <a:rPr lang="ru-RU" dirty="0" smtClean="0"/>
              <a:t>Необходимо </a:t>
            </a:r>
            <a:r>
              <a:rPr lang="ru-RU" dirty="0" smtClean="0"/>
              <a:t>больше времени уделять формированию практических навыков природопользования, изучать лучший мировой опыт воспроизводства природных ресурсов, возродить географические экспедиции для изучения школьниками уникальности природы, разнообразия ландшафтов и ресурсов. </a:t>
            </a:r>
          </a:p>
          <a:p>
            <a:endParaRPr lang="ru-RU" dirty="0"/>
          </a:p>
        </p:txBody>
      </p:sp>
      <p:pic>
        <p:nvPicPr>
          <p:cNvPr id="4" name="Рисунок 3" descr="XRaM-4Qyiuc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1934091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897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«Как изменить статус школьного курса географии или географический ренессанс»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Престиж школьной географии нужно поднимать.</vt:lpstr>
      <vt:lpstr>Новая концепция географического  образования</vt:lpstr>
      <vt:lpstr>ПК ИРО предлагает целый ряд инициатив для повышения квалификации учителей географии.</vt:lpstr>
      <vt:lpstr>ПК ИРО предлагает целый ряд инициатив для повышения квалификации учителей географии.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Админ</cp:lastModifiedBy>
  <cp:revision>49</cp:revision>
  <dcterms:created xsi:type="dcterms:W3CDTF">2015-04-19T15:51:03Z</dcterms:created>
  <dcterms:modified xsi:type="dcterms:W3CDTF">2015-08-20T20:00:59Z</dcterms:modified>
</cp:coreProperties>
</file>