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90" d="100"/>
          <a:sy n="90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1DFEEE-B32C-4D10-98D3-BE80871578AB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D40B7A-6700-4086-9D13-3E2DC4CDF39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800" dirty="0" smtClean="0"/>
            <a:t>ООП – «ПРОГРАММА ПРОГРАММ!» </a:t>
          </a:r>
        </a:p>
        <a:p>
          <a:pPr>
            <a:spcAft>
              <a:spcPct val="35000"/>
            </a:spcAft>
          </a:pPr>
          <a:r>
            <a:rPr lang="ru-RU" sz="2400" dirty="0" smtClean="0"/>
            <a:t>(</a:t>
          </a:r>
          <a:r>
            <a:rPr lang="ru-RU" sz="2400" b="1" dirty="0" smtClean="0"/>
            <a:t>за основу принята Примерная ООП,</a:t>
          </a:r>
          <a:r>
            <a:rPr lang="ru-RU" sz="2400" dirty="0" smtClean="0"/>
            <a:t> </a:t>
          </a:r>
          <a:r>
            <a:rPr lang="ru-RU" sz="2400" b="1" dirty="0" smtClean="0"/>
            <a:t>реализуется</a:t>
          </a:r>
          <a:r>
            <a:rPr lang="ru-RU" sz="2400" dirty="0" smtClean="0"/>
            <a:t> </a:t>
          </a:r>
          <a:r>
            <a:rPr lang="ru-RU" sz="2400" b="1" dirty="0" smtClean="0"/>
            <a:t>через годовой план)</a:t>
          </a:r>
          <a:endParaRPr lang="ru-RU" sz="2400" dirty="0" smtClean="0"/>
        </a:p>
      </dgm:t>
    </dgm:pt>
    <dgm:pt modelId="{47B861C0-EDE9-4EFD-ADAA-E02B8CD5D92E}" type="parTrans" cxnId="{E3DF7F8C-27B3-442B-891C-FC3A2B02DC28}">
      <dgm:prSet/>
      <dgm:spPr/>
      <dgm:t>
        <a:bodyPr/>
        <a:lstStyle/>
        <a:p>
          <a:endParaRPr lang="ru-RU"/>
        </a:p>
      </dgm:t>
    </dgm:pt>
    <dgm:pt modelId="{58C0F432-5634-4363-992A-7463ABE065C6}" type="sibTrans" cxnId="{E3DF7F8C-27B3-442B-891C-FC3A2B02DC28}">
      <dgm:prSet/>
      <dgm:spPr/>
      <dgm:t>
        <a:bodyPr/>
        <a:lstStyle/>
        <a:p>
          <a:endParaRPr lang="ru-RU"/>
        </a:p>
      </dgm:t>
    </dgm:pt>
    <dgm:pt modelId="{EC15274A-6404-4885-8BDB-4B7FBFB5B6DC}">
      <dgm:prSet phldrT="[Текст]" custT="1"/>
      <dgm:spPr/>
      <dgm:t>
        <a:bodyPr anchor="t" anchorCtr="0"/>
        <a:lstStyle/>
        <a:p>
          <a:r>
            <a:rPr lang="ru-RU" sz="2800" dirty="0" smtClean="0"/>
            <a:t>ООП – ПРОГРАММА ДЕЙСТВИЙ </a:t>
          </a:r>
          <a:r>
            <a:rPr lang="ru-RU" sz="2400" dirty="0" smtClean="0"/>
            <a:t>(</a:t>
          </a:r>
          <a:r>
            <a:rPr lang="ru-RU" sz="2400" b="1" dirty="0" smtClean="0"/>
            <a:t>комплексный проект образовательной организации)</a:t>
          </a:r>
          <a:r>
            <a:rPr lang="ru-RU" sz="2400" dirty="0" smtClean="0"/>
            <a:t> </a:t>
          </a:r>
          <a:endParaRPr lang="ru-RU" sz="2400" dirty="0"/>
        </a:p>
      </dgm:t>
    </dgm:pt>
    <dgm:pt modelId="{6C8D7DDE-13F5-4ADB-BBC9-CBD6946B5636}" type="parTrans" cxnId="{20E1E095-8D21-4FCC-A761-FFF6A1DB810B}">
      <dgm:prSet/>
      <dgm:spPr/>
      <dgm:t>
        <a:bodyPr/>
        <a:lstStyle/>
        <a:p>
          <a:endParaRPr lang="ru-RU"/>
        </a:p>
      </dgm:t>
    </dgm:pt>
    <dgm:pt modelId="{BBC9E07B-880A-4EA9-9F7D-BEDD8DB76E14}" type="sibTrans" cxnId="{20E1E095-8D21-4FCC-A761-FFF6A1DB810B}">
      <dgm:prSet/>
      <dgm:spPr/>
      <dgm:t>
        <a:bodyPr/>
        <a:lstStyle/>
        <a:p>
          <a:endParaRPr lang="ru-RU"/>
        </a:p>
      </dgm:t>
    </dgm:pt>
    <dgm:pt modelId="{8C70391C-6896-4AC8-B1E1-1A52B0BEF393}" type="pres">
      <dgm:prSet presAssocID="{E71DFEEE-B32C-4D10-98D3-BE80871578A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89CD14-73B5-48A3-BF72-CECDDAB0CA34}" type="pres">
      <dgm:prSet presAssocID="{E71DFEEE-B32C-4D10-98D3-BE80871578AB}" presName="divider" presStyleLbl="fgShp" presStyleIdx="0" presStyleCnt="1"/>
      <dgm:spPr/>
    </dgm:pt>
    <dgm:pt modelId="{45CA3CA6-126A-47F6-87C1-B95D69A51E46}" type="pres">
      <dgm:prSet presAssocID="{65D40B7A-6700-4086-9D13-3E2DC4CDF396}" presName="downArrow" presStyleLbl="node1" presStyleIdx="0" presStyleCnt="2"/>
      <dgm:spPr/>
    </dgm:pt>
    <dgm:pt modelId="{4A760C00-82DE-4F99-858F-BD3F74CAF324}" type="pres">
      <dgm:prSet presAssocID="{65D40B7A-6700-4086-9D13-3E2DC4CDF396}" presName="downArrowText" presStyleLbl="revTx" presStyleIdx="0" presStyleCnt="2" custScaleX="207342" custScaleY="78684" custLinFactNeighborX="-10470" custLinFactNeighborY="-31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CBA29-6716-4BB2-927C-E080E12BD52C}" type="pres">
      <dgm:prSet presAssocID="{EC15274A-6404-4885-8BDB-4B7FBFB5B6DC}" presName="upArrow" presStyleLbl="node1" presStyleIdx="1" presStyleCnt="2"/>
      <dgm:spPr/>
    </dgm:pt>
    <dgm:pt modelId="{19C08A02-E8F4-4AEF-B9E6-DC78845EDCEB}" type="pres">
      <dgm:prSet presAssocID="{EC15274A-6404-4885-8BDB-4B7FBFB5B6DC}" presName="upArrowText" presStyleLbl="revTx" presStyleIdx="1" presStyleCnt="2" custScaleX="176558" custScaleY="83282" custLinFactNeighborY="95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0B9F32-2EFE-4C9D-A033-4B87F4E85994}" type="presOf" srcId="{65D40B7A-6700-4086-9D13-3E2DC4CDF396}" destId="{4A760C00-82DE-4F99-858F-BD3F74CAF324}" srcOrd="0" destOrd="0" presId="urn:microsoft.com/office/officeart/2005/8/layout/arrow3"/>
    <dgm:cxn modelId="{20E1E095-8D21-4FCC-A761-FFF6A1DB810B}" srcId="{E71DFEEE-B32C-4D10-98D3-BE80871578AB}" destId="{EC15274A-6404-4885-8BDB-4B7FBFB5B6DC}" srcOrd="1" destOrd="0" parTransId="{6C8D7DDE-13F5-4ADB-BBC9-CBD6946B5636}" sibTransId="{BBC9E07B-880A-4EA9-9F7D-BEDD8DB76E14}"/>
    <dgm:cxn modelId="{E3DF7F8C-27B3-442B-891C-FC3A2B02DC28}" srcId="{E71DFEEE-B32C-4D10-98D3-BE80871578AB}" destId="{65D40B7A-6700-4086-9D13-3E2DC4CDF396}" srcOrd="0" destOrd="0" parTransId="{47B861C0-EDE9-4EFD-ADAA-E02B8CD5D92E}" sibTransId="{58C0F432-5634-4363-992A-7463ABE065C6}"/>
    <dgm:cxn modelId="{807AB6FF-F905-44BC-8A05-2B46FAEAA32E}" type="presOf" srcId="{E71DFEEE-B32C-4D10-98D3-BE80871578AB}" destId="{8C70391C-6896-4AC8-B1E1-1A52B0BEF393}" srcOrd="0" destOrd="0" presId="urn:microsoft.com/office/officeart/2005/8/layout/arrow3"/>
    <dgm:cxn modelId="{0900FE61-0C8E-4497-8F8F-DD9D8F18D22B}" type="presOf" srcId="{EC15274A-6404-4885-8BDB-4B7FBFB5B6DC}" destId="{19C08A02-E8F4-4AEF-B9E6-DC78845EDCEB}" srcOrd="0" destOrd="0" presId="urn:microsoft.com/office/officeart/2005/8/layout/arrow3"/>
    <dgm:cxn modelId="{32A368B0-0C7C-434A-98BB-2408B0D32FAB}" type="presParOf" srcId="{8C70391C-6896-4AC8-B1E1-1A52B0BEF393}" destId="{2189CD14-73B5-48A3-BF72-CECDDAB0CA34}" srcOrd="0" destOrd="0" presId="urn:microsoft.com/office/officeart/2005/8/layout/arrow3"/>
    <dgm:cxn modelId="{1DC70FC1-20FC-46DC-9C6E-ED08D7AC54C6}" type="presParOf" srcId="{8C70391C-6896-4AC8-B1E1-1A52B0BEF393}" destId="{45CA3CA6-126A-47F6-87C1-B95D69A51E46}" srcOrd="1" destOrd="0" presId="urn:microsoft.com/office/officeart/2005/8/layout/arrow3"/>
    <dgm:cxn modelId="{486EDF65-D3FE-4EB2-9AE8-B315B983DC29}" type="presParOf" srcId="{8C70391C-6896-4AC8-B1E1-1A52B0BEF393}" destId="{4A760C00-82DE-4F99-858F-BD3F74CAF324}" srcOrd="2" destOrd="0" presId="urn:microsoft.com/office/officeart/2005/8/layout/arrow3"/>
    <dgm:cxn modelId="{3ADDB9A7-777E-42E1-9D30-778BB040E996}" type="presParOf" srcId="{8C70391C-6896-4AC8-B1E1-1A52B0BEF393}" destId="{20CCBA29-6716-4BB2-927C-E080E12BD52C}" srcOrd="3" destOrd="0" presId="urn:microsoft.com/office/officeart/2005/8/layout/arrow3"/>
    <dgm:cxn modelId="{1B7FBE46-6BE8-4B86-B86D-7697D36A2CC1}" type="presParOf" srcId="{8C70391C-6896-4AC8-B1E1-1A52B0BEF393}" destId="{19C08A02-E8F4-4AEF-B9E6-DC78845EDCEB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89CD14-73B5-48A3-BF72-CECDDAB0CA34}">
      <dsp:nvSpPr>
        <dsp:cNvPr id="0" name=""/>
        <dsp:cNvSpPr/>
      </dsp:nvSpPr>
      <dsp:spPr>
        <a:xfrm rot="21300000">
          <a:off x="27730" y="2172375"/>
          <a:ext cx="8981035" cy="1028464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CA3CA6-126A-47F6-87C1-B95D69A51E46}">
      <dsp:nvSpPr>
        <dsp:cNvPr id="0" name=""/>
        <dsp:cNvSpPr/>
      </dsp:nvSpPr>
      <dsp:spPr>
        <a:xfrm>
          <a:off x="1084379" y="268660"/>
          <a:ext cx="2710948" cy="2149286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760C00-82DE-4F99-858F-BD3F74CAF324}">
      <dsp:nvSpPr>
        <dsp:cNvPr id="0" name=""/>
        <dsp:cNvSpPr/>
      </dsp:nvSpPr>
      <dsp:spPr>
        <a:xfrm>
          <a:off x="2934591" y="168511"/>
          <a:ext cx="5995664" cy="1775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800" kern="1200" dirty="0" smtClean="0"/>
            <a:t>ООП – «ПРОГРАММА ПРОГРАММ!»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(</a:t>
          </a:r>
          <a:r>
            <a:rPr lang="ru-RU" sz="2400" b="1" kern="1200" dirty="0" smtClean="0"/>
            <a:t>за основу принята Примерная ООП,</a:t>
          </a:r>
          <a:r>
            <a:rPr lang="ru-RU" sz="2400" kern="1200" dirty="0" smtClean="0"/>
            <a:t> </a:t>
          </a:r>
          <a:r>
            <a:rPr lang="ru-RU" sz="2400" b="1" kern="1200" dirty="0" smtClean="0"/>
            <a:t>реализуется</a:t>
          </a:r>
          <a:r>
            <a:rPr lang="ru-RU" sz="2400" kern="1200" dirty="0" smtClean="0"/>
            <a:t> </a:t>
          </a:r>
          <a:r>
            <a:rPr lang="ru-RU" sz="2400" b="1" kern="1200" dirty="0" smtClean="0"/>
            <a:t>через годовой план)</a:t>
          </a:r>
          <a:endParaRPr lang="ru-RU" sz="2400" kern="1200" dirty="0" smtClean="0"/>
        </a:p>
      </dsp:txBody>
      <dsp:txXfrm>
        <a:off x="2934591" y="168511"/>
        <a:ext cx="5995664" cy="1775701"/>
      </dsp:txXfrm>
    </dsp:sp>
    <dsp:sp modelId="{20CCBA29-6716-4BB2-927C-E080E12BD52C}">
      <dsp:nvSpPr>
        <dsp:cNvPr id="0" name=""/>
        <dsp:cNvSpPr/>
      </dsp:nvSpPr>
      <dsp:spPr>
        <a:xfrm>
          <a:off x="5241167" y="2955268"/>
          <a:ext cx="2710948" cy="2149286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C08A02-E8F4-4AEF-B9E6-DC78845EDCEB}">
      <dsp:nvSpPr>
        <dsp:cNvPr id="0" name=""/>
        <dsp:cNvSpPr/>
      </dsp:nvSpPr>
      <dsp:spPr>
        <a:xfrm>
          <a:off x="248568" y="3493748"/>
          <a:ext cx="5105490" cy="1879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ООП – ПРОГРАММА ДЕЙСТВИЙ </a:t>
          </a:r>
          <a:r>
            <a:rPr lang="ru-RU" sz="2400" kern="1200" dirty="0" smtClean="0"/>
            <a:t>(</a:t>
          </a:r>
          <a:r>
            <a:rPr lang="ru-RU" sz="2400" b="1" kern="1200" dirty="0" smtClean="0"/>
            <a:t>комплексный проект образовательной организации)</a:t>
          </a:r>
          <a:r>
            <a:rPr lang="ru-RU" sz="2400" kern="1200" dirty="0" smtClean="0"/>
            <a:t> </a:t>
          </a:r>
          <a:endParaRPr lang="ru-RU" sz="2400" kern="1200" dirty="0"/>
        </a:p>
      </dsp:txBody>
      <dsp:txXfrm>
        <a:off x="248568" y="3493748"/>
        <a:ext cx="5105490" cy="1879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20.08.2015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20.08.2015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20.08.2015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20.08.2015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20.08.2015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20.08.2015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20.08.2015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20.08.2015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20.08.2015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20.08.2015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20.08.2015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 userDrawn="1"/>
        </p:nvSpPr>
        <p:spPr>
          <a:xfrm rot="21365376">
            <a:off x="342641" y="350577"/>
            <a:ext cx="8501046" cy="615627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 rot="352294">
            <a:off x="353437" y="558538"/>
            <a:ext cx="8458738" cy="581458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 userDrawn="1"/>
        </p:nvSpPr>
        <p:spPr>
          <a:xfrm>
            <a:off x="428596" y="500042"/>
            <a:ext cx="8286808" cy="592935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 userDrawn="1"/>
        </p:nvSpPr>
        <p:spPr bwMode="auto">
          <a:xfrm>
            <a:off x="571472" y="6500834"/>
            <a:ext cx="1095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Группа 14"/>
          <p:cNvGrpSpPr/>
          <p:nvPr userDrawn="1"/>
        </p:nvGrpSpPr>
        <p:grpSpPr>
          <a:xfrm>
            <a:off x="714348" y="2214554"/>
            <a:ext cx="500066" cy="500066"/>
            <a:chOff x="571472" y="3929066"/>
            <a:chExt cx="785818" cy="785818"/>
          </a:xfrm>
        </p:grpSpPr>
        <p:sp>
          <p:nvSpPr>
            <p:cNvPr id="16" name="Овал 15"/>
            <p:cNvSpPr/>
            <p:nvPr/>
          </p:nvSpPr>
          <p:spPr>
            <a:xfrm>
              <a:off x="571472" y="3929066"/>
              <a:ext cx="785818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714348" y="407194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 userDrawn="1"/>
        </p:nvGrpSpPr>
        <p:grpSpPr>
          <a:xfrm>
            <a:off x="714348" y="3214686"/>
            <a:ext cx="500066" cy="500066"/>
            <a:chOff x="571472" y="3929066"/>
            <a:chExt cx="785818" cy="785818"/>
          </a:xfrm>
        </p:grpSpPr>
        <p:sp>
          <p:nvSpPr>
            <p:cNvPr id="19" name="Овал 18"/>
            <p:cNvSpPr/>
            <p:nvPr/>
          </p:nvSpPr>
          <p:spPr>
            <a:xfrm>
              <a:off x="571472" y="3929066"/>
              <a:ext cx="785818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4348" y="407194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 userDrawn="1"/>
        </p:nvGrpSpPr>
        <p:grpSpPr>
          <a:xfrm>
            <a:off x="714348" y="4214818"/>
            <a:ext cx="500066" cy="500066"/>
            <a:chOff x="571472" y="3929066"/>
            <a:chExt cx="785818" cy="785818"/>
          </a:xfrm>
        </p:grpSpPr>
        <p:sp>
          <p:nvSpPr>
            <p:cNvPr id="22" name="Овал 21"/>
            <p:cNvSpPr/>
            <p:nvPr/>
          </p:nvSpPr>
          <p:spPr>
            <a:xfrm>
              <a:off x="571472" y="3929066"/>
              <a:ext cx="785818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714348" y="407194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19672" y="620688"/>
            <a:ext cx="7276416" cy="23083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  <a:latin typeface="Sitka Text" pitchFamily="2" charset="0"/>
              </a:rPr>
              <a:t>К инновационному образованию через </a:t>
            </a:r>
            <a:r>
              <a:rPr lang="ru-RU" sz="4800" b="1" dirty="0" err="1" smtClean="0">
                <a:solidFill>
                  <a:schemeClr val="accent3">
                    <a:lumMod val="50000"/>
                  </a:schemeClr>
                </a:solidFill>
                <a:latin typeface="Sitka Text" pitchFamily="2" charset="0"/>
              </a:rPr>
              <a:t>ФГОС-проект</a:t>
            </a:r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  <a:latin typeface="Sitka Text" pitchFamily="2" charset="0"/>
              </a:rPr>
              <a:t>  </a:t>
            </a:r>
            <a:endParaRPr lang="ru-RU" sz="4800" b="1" dirty="0">
              <a:solidFill>
                <a:schemeClr val="accent3">
                  <a:lumMod val="50000"/>
                </a:schemeClr>
              </a:solidFill>
              <a:latin typeface="Sitka Text" pitchFamily="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2852936"/>
            <a:ext cx="734481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2800" b="1" dirty="0" err="1" smtClean="0">
                <a:solidFill>
                  <a:schemeClr val="accent3">
                    <a:lumMod val="50000"/>
                  </a:schemeClr>
                </a:solidFill>
                <a:latin typeface="Sitka Text" pitchFamily="2" charset="0"/>
              </a:rPr>
              <a:t>Арсеньевский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Sitka Text" pitchFamily="2" charset="0"/>
              </a:rPr>
              <a:t> образовательный модуль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Sitka Text" pitchFamily="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4077072"/>
            <a:ext cx="523902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Ягодина Т.И.,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начальник управления образования Арсеньевского городского округа</a:t>
            </a:r>
          </a:p>
          <a:p>
            <a:pPr>
              <a:defRPr/>
            </a:pP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Захарьящева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М.В.,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директор МОБУ СОШ № 1</a:t>
            </a:r>
          </a:p>
          <a:p>
            <a:pPr>
              <a:defRPr/>
            </a:pP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Меховская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А.Ю.,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директор МОБУ СОШ № 10</a:t>
            </a:r>
          </a:p>
          <a:p>
            <a:pPr>
              <a:defRPr/>
            </a:pP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Тулупова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Ю.А.,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директор МОБУ «Гимназия № 7»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91880" y="587727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Sitka Text" pitchFamily="2" charset="0"/>
              </a:rPr>
              <a:t>2015 год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44016" y="1196752"/>
          <a:ext cx="9036496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467544" y="620688"/>
            <a:ext cx="8208912" cy="840506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Два пути подготовки ООП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Рисунок1-300x159.jpg"/>
          <p:cNvPicPr>
            <a:picLocks noChangeAspect="1"/>
          </p:cNvPicPr>
          <p:nvPr/>
        </p:nvPicPr>
        <p:blipFill>
          <a:blip r:embed="rId2" cstate="print"/>
          <a:srcRect l="4641" t="7208" r="4641" b="7208"/>
          <a:stretch>
            <a:fillRect/>
          </a:stretch>
        </p:blipFill>
        <p:spPr>
          <a:xfrm>
            <a:off x="0" y="2780928"/>
            <a:ext cx="3635896" cy="1817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Рисунок 18" descr="DSCN1876-300x225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3635896" y="2780928"/>
            <a:ext cx="2857500" cy="2143125"/>
          </a:xfrm>
          <a:prstGeom prst="rect">
            <a:avLst/>
          </a:prstGeom>
        </p:spPr>
      </p:pic>
      <p:pic>
        <p:nvPicPr>
          <p:cNvPr id="7" name="Рисунок 6" descr="_MG_762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242048"/>
            <a:ext cx="3923928" cy="26159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1560" y="6516052"/>
            <a:ext cx="2232248" cy="369332"/>
          </a:xfrm>
          <a:prstGeom prst="rect">
            <a:avLst/>
          </a:prstGeom>
          <a:solidFill>
            <a:schemeClr val="tx1">
              <a:alpha val="47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Сретенский бал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9" name="Рисунок 8" descr="DSCN1815-300x225.jpg"/>
          <p:cNvPicPr>
            <a:picLocks noChangeAspect="1"/>
          </p:cNvPicPr>
          <p:nvPr/>
        </p:nvPicPr>
        <p:blipFill>
          <a:blip r:embed="rId5" cstate="print">
            <a:lum bright="10000"/>
          </a:blip>
          <a:stretch>
            <a:fillRect/>
          </a:stretch>
        </p:blipFill>
        <p:spPr>
          <a:xfrm>
            <a:off x="5220072" y="0"/>
            <a:ext cx="3923928" cy="294294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156176" y="0"/>
            <a:ext cx="2987824" cy="369332"/>
          </a:xfrm>
          <a:prstGeom prst="rect">
            <a:avLst/>
          </a:prstGeom>
          <a:solidFill>
            <a:schemeClr val="tx1">
              <a:alpha val="47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Спектакль «Урок истории»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5" name="Рисунок 14" descr="DSCN18901-300x22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3707904" cy="278092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0" y="0"/>
            <a:ext cx="3275856" cy="646331"/>
          </a:xfrm>
          <a:prstGeom prst="rect">
            <a:avLst/>
          </a:prstGeom>
          <a:solidFill>
            <a:schemeClr val="tx1">
              <a:alpha val="47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Городской социальный проект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«Счастливый дом»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7" name="Рисунок 16" descr="DSCN1790-300x225.jpg"/>
          <p:cNvPicPr>
            <a:picLocks noChangeAspect="1"/>
          </p:cNvPicPr>
          <p:nvPr/>
        </p:nvPicPr>
        <p:blipFill>
          <a:blip r:embed="rId7" cstate="print">
            <a:lum bright="10000"/>
          </a:blip>
          <a:srcRect t="32585"/>
          <a:stretch>
            <a:fillRect/>
          </a:stretch>
        </p:blipFill>
        <p:spPr>
          <a:xfrm>
            <a:off x="6492213" y="2924944"/>
            <a:ext cx="2651787" cy="1340768"/>
          </a:xfrm>
          <a:prstGeom prst="rect">
            <a:avLst/>
          </a:prstGeom>
        </p:spPr>
      </p:pic>
      <p:pic>
        <p:nvPicPr>
          <p:cNvPr id="13" name="Рисунок 12" descr="DSCN1007-300x225.jpg"/>
          <p:cNvPicPr>
            <a:picLocks noChangeAspect="1"/>
          </p:cNvPicPr>
          <p:nvPr/>
        </p:nvPicPr>
        <p:blipFill>
          <a:blip r:embed="rId8" cstate="print">
            <a:lum bright="10000"/>
          </a:blip>
          <a:stretch>
            <a:fillRect/>
          </a:stretch>
        </p:blipFill>
        <p:spPr>
          <a:xfrm>
            <a:off x="2411760" y="836712"/>
            <a:ext cx="2808312" cy="210623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411760" y="2276872"/>
            <a:ext cx="3096344" cy="646331"/>
          </a:xfrm>
          <a:prstGeom prst="rect">
            <a:avLst/>
          </a:prstGeom>
          <a:solidFill>
            <a:schemeClr val="tx1">
              <a:alpha val="47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Городской проект 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«Изучаем ФГОС ВМЕСТЕ»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07904" y="4119850"/>
            <a:ext cx="2843808" cy="605294"/>
          </a:xfrm>
          <a:prstGeom prst="rect">
            <a:avLst/>
          </a:prstGeom>
          <a:solidFill>
            <a:schemeClr val="tx1">
              <a:alpha val="47000"/>
            </a:schemeClr>
          </a:solidFill>
        </p:spPr>
        <p:txBody>
          <a:bodyPr wrap="square" rtlCol="0">
            <a:spAutoFit/>
          </a:bodyPr>
          <a:lstStyle/>
          <a:p>
            <a:pPr lvl="0">
              <a:lnSpc>
                <a:spcPts val="2000"/>
              </a:lnSpc>
            </a:pPr>
            <a:r>
              <a:rPr lang="ru-RU" sz="1600" dirty="0" smtClean="0">
                <a:solidFill>
                  <a:schemeClr val="bg1"/>
                </a:solidFill>
              </a:rPr>
              <a:t>Акция для детей инвалидов «Дорогою добра»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80720" y="3933056"/>
            <a:ext cx="2663280" cy="830997"/>
          </a:xfrm>
          <a:prstGeom prst="rect">
            <a:avLst/>
          </a:prstGeom>
          <a:solidFill>
            <a:schemeClr val="tx1">
              <a:alpha val="63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Городской концерт воспитанников ДОУ </a:t>
            </a:r>
          </a:p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к 70-летию ПОБЕДЫ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63888" y="118373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cap="all" dirty="0" smtClean="0">
                <a:solidFill>
                  <a:schemeClr val="bg1"/>
                </a:solidFill>
                <a:latin typeface="Sitka Small" pitchFamily="2" charset="0"/>
                <a:ea typeface="FangSong" pitchFamily="49" charset="-122"/>
              </a:rPr>
              <a:t>2015</a:t>
            </a:r>
            <a:endParaRPr lang="ru-RU" sz="3600" b="1" cap="all" dirty="0">
              <a:solidFill>
                <a:schemeClr val="bg1"/>
              </a:solidFill>
              <a:latin typeface="Sitka Small" pitchFamily="2" charset="0"/>
              <a:ea typeface="FangSong" pitchFamily="49" charset="-122"/>
            </a:endParaRPr>
          </a:p>
        </p:txBody>
      </p:sp>
      <p:pic>
        <p:nvPicPr>
          <p:cNvPr id="24" name="Рисунок 23" descr="DSCN1838-300x225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563888" y="4714875"/>
            <a:ext cx="2857500" cy="2143125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419872" y="6211669"/>
            <a:ext cx="2880320" cy="646331"/>
          </a:xfrm>
          <a:prstGeom prst="rect">
            <a:avLst/>
          </a:prstGeom>
          <a:solidFill>
            <a:schemeClr val="tx1">
              <a:alpha val="47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Экскурсионный проект 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«Храмы Приморья»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7" name="Рисунок 26" descr="DSC07440-300x225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286500" y="4714875"/>
            <a:ext cx="2857500" cy="214312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6300192" y="6488668"/>
            <a:ext cx="2843808" cy="369332"/>
          </a:xfrm>
          <a:prstGeom prst="rect">
            <a:avLst/>
          </a:prstGeom>
          <a:solidFill>
            <a:schemeClr val="tx1">
              <a:alpha val="47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День базовой школы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2780928"/>
            <a:ext cx="2987824" cy="369332"/>
          </a:xfrm>
          <a:prstGeom prst="rect">
            <a:avLst/>
          </a:prstGeom>
          <a:solidFill>
            <a:schemeClr val="tx1">
              <a:alpha val="47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Ступени к успеху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3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F6128"/>
      </a:hlink>
      <a:folHlink>
        <a:srgbClr val="4F612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126</Words>
  <Application>Microsoft Office PowerPoint</Application>
  <PresentationFormat>Экран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1_Тема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Любовь</cp:lastModifiedBy>
  <cp:revision>8</cp:revision>
  <dcterms:created xsi:type="dcterms:W3CDTF">2014-07-06T18:18:01Z</dcterms:created>
  <dcterms:modified xsi:type="dcterms:W3CDTF">2015-08-20T07:21:38Z</dcterms:modified>
</cp:coreProperties>
</file>