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72400" cy="609600"/>
          </a:xfrm>
        </p:spPr>
        <p:txBody>
          <a:bodyPr>
            <a:noAutofit/>
          </a:bodyPr>
          <a:lstStyle/>
          <a:p>
            <a:pPr hangingPunct="0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600" b="1" dirty="0" smtClean="0">
                <a:solidFill>
                  <a:srgbClr val="0033CC"/>
                </a:solidFill>
              </a:rPr>
              <a:t>Августовское педагогическое совещание </a:t>
            </a:r>
            <a:r>
              <a:rPr lang="ru-RU" sz="1600" dirty="0" smtClean="0">
                <a:solidFill>
                  <a:srgbClr val="0033CC"/>
                </a:solidFill>
              </a:rPr>
              <a:t/>
            </a:r>
            <a:br>
              <a:rPr lang="ru-RU" sz="1600" dirty="0" smtClean="0">
                <a:solidFill>
                  <a:srgbClr val="0033CC"/>
                </a:solidFill>
              </a:rPr>
            </a:br>
            <a:r>
              <a:rPr lang="ru-RU" sz="1600" b="1" dirty="0" smtClean="0">
                <a:solidFill>
                  <a:srgbClr val="0033CC"/>
                </a:solidFill>
              </a:rPr>
              <a:t>«Повышение качества образования через повышение уровня </a:t>
            </a:r>
            <a:br>
              <a:rPr lang="ru-RU" sz="1600" b="1" dirty="0" smtClean="0">
                <a:solidFill>
                  <a:srgbClr val="0033CC"/>
                </a:solidFill>
              </a:rPr>
            </a:br>
            <a:r>
              <a:rPr lang="ru-RU" sz="1600" b="1" dirty="0" smtClean="0">
                <a:solidFill>
                  <a:srgbClr val="0033CC"/>
                </a:solidFill>
              </a:rPr>
              <a:t>компетентности педагога»</a:t>
            </a:r>
            <a:r>
              <a:rPr lang="ru-RU" sz="1600" dirty="0" smtClean="0">
                <a:solidFill>
                  <a:srgbClr val="0033CC"/>
                </a:solidFill>
              </a:rPr>
              <a:t/>
            </a:r>
            <a:br>
              <a:rPr lang="ru-RU" sz="1600" dirty="0" smtClean="0">
                <a:solidFill>
                  <a:srgbClr val="0033CC"/>
                </a:solidFill>
              </a:rPr>
            </a:b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86740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0033CC"/>
                </a:solidFill>
              </a:rPr>
              <a:t>Секция</a:t>
            </a:r>
            <a:r>
              <a:rPr lang="ru-RU" sz="6000" b="1" dirty="0" smtClean="0">
                <a:solidFill>
                  <a:srgbClr val="0070C0"/>
                </a:solidFill>
              </a:rPr>
              <a:t> </a:t>
            </a: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i="1" dirty="0" smtClean="0">
                <a:solidFill>
                  <a:srgbClr val="FF0000"/>
                </a:solidFill>
              </a:rPr>
              <a:t>«Интеграция общего и дополнительного образования: сетевое взаимодействие при организации внеурочной деятельности учащихся»</a:t>
            </a:r>
          </a:p>
          <a:p>
            <a:pPr algn="ctr"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sz="4400" b="1" i="1" dirty="0" smtClean="0">
              <a:solidFill>
                <a:srgbClr val="0033CC"/>
              </a:solidFill>
            </a:endParaRPr>
          </a:p>
          <a:p>
            <a:pPr algn="ctr">
              <a:buNone/>
            </a:pPr>
            <a:r>
              <a:rPr lang="ru-RU" sz="5100" b="1" i="1" dirty="0" smtClean="0">
                <a:solidFill>
                  <a:srgbClr val="0033CC"/>
                </a:solidFill>
              </a:rPr>
              <a:t>Модераторы</a:t>
            </a:r>
            <a:r>
              <a:rPr lang="ru-RU" sz="5100" b="1" i="1" dirty="0" smtClean="0">
                <a:solidFill>
                  <a:srgbClr val="0070C0"/>
                </a:solidFill>
              </a:rPr>
              <a:t> </a:t>
            </a:r>
          </a:p>
          <a:p>
            <a:pPr algn="ctr">
              <a:buNone/>
            </a:pPr>
            <a:r>
              <a:rPr lang="ru-RU" sz="5100" b="1" i="1" dirty="0" smtClean="0">
                <a:solidFill>
                  <a:srgbClr val="FF0000"/>
                </a:solidFill>
              </a:rPr>
              <a:t>Кошелева Марина Евгеньевна, </a:t>
            </a:r>
          </a:p>
          <a:p>
            <a:pPr algn="ctr">
              <a:buNone/>
            </a:pPr>
            <a:r>
              <a:rPr lang="ru-RU" sz="4200" b="1" i="1" dirty="0" err="1" smtClean="0">
                <a:solidFill>
                  <a:srgbClr val="0033CC"/>
                </a:solidFill>
              </a:rPr>
              <a:t>к.пед.н</a:t>
            </a:r>
            <a:r>
              <a:rPr lang="ru-RU" sz="4200" b="1" i="1" dirty="0" smtClean="0">
                <a:solidFill>
                  <a:srgbClr val="0033CC"/>
                </a:solidFill>
              </a:rPr>
              <a:t>., проректор по организационно-методической работе </a:t>
            </a:r>
          </a:p>
          <a:p>
            <a:pPr algn="ctr">
              <a:buNone/>
            </a:pPr>
            <a:r>
              <a:rPr lang="ru-RU" sz="4200" b="1" i="1" dirty="0" smtClean="0">
                <a:solidFill>
                  <a:srgbClr val="0033CC"/>
                </a:solidFill>
              </a:rPr>
              <a:t>ГОАУ ДПО ПК ИРО</a:t>
            </a:r>
          </a:p>
          <a:p>
            <a:pPr algn="ctr">
              <a:buNone/>
            </a:pPr>
            <a:r>
              <a:rPr lang="ru-RU" sz="5100" b="1" i="1" dirty="0">
                <a:solidFill>
                  <a:srgbClr val="FF0000"/>
                </a:solidFill>
              </a:rPr>
              <a:t>Гореликов Николай Юрьевич, </a:t>
            </a:r>
            <a:endParaRPr lang="ru-RU" sz="51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500" b="1" i="1" dirty="0">
                <a:solidFill>
                  <a:srgbClr val="0033CC"/>
                </a:solidFill>
              </a:rPr>
              <a:t>з</a:t>
            </a:r>
            <a:r>
              <a:rPr lang="ru-RU" sz="4500" b="1" i="1" dirty="0" smtClean="0">
                <a:solidFill>
                  <a:srgbClr val="0033CC"/>
                </a:solidFill>
              </a:rPr>
              <a:t>аместитель директора ГО</a:t>
            </a:r>
            <a:r>
              <a:rPr lang="ru-RU" sz="4500" b="1" i="1" dirty="0">
                <a:solidFill>
                  <a:srgbClr val="0033CC"/>
                </a:solidFill>
              </a:rPr>
              <a:t>А</a:t>
            </a:r>
            <a:r>
              <a:rPr lang="ru-RU" sz="4500" b="1" i="1" dirty="0" smtClean="0">
                <a:solidFill>
                  <a:srgbClr val="0033CC"/>
                </a:solidFill>
              </a:rPr>
              <a:t>У </a:t>
            </a:r>
            <a:r>
              <a:rPr lang="ru-RU" sz="4500" b="1" i="1" dirty="0">
                <a:solidFill>
                  <a:srgbClr val="0033CC"/>
                </a:solidFill>
              </a:rPr>
              <a:t>ДОД </a:t>
            </a:r>
            <a:endParaRPr lang="ru-RU" sz="4500" b="1" i="1" dirty="0" smtClean="0">
              <a:solidFill>
                <a:srgbClr val="0033CC"/>
              </a:solidFill>
            </a:endParaRPr>
          </a:p>
          <a:p>
            <a:pPr algn="ctr">
              <a:buNone/>
            </a:pPr>
            <a:r>
              <a:rPr lang="ru-RU" sz="4500" b="1" i="1" dirty="0" smtClean="0">
                <a:solidFill>
                  <a:srgbClr val="0033CC"/>
                </a:solidFill>
              </a:rPr>
              <a:t>«</a:t>
            </a:r>
            <a:r>
              <a:rPr lang="ru-RU" sz="4500" b="1" i="1" dirty="0">
                <a:solidFill>
                  <a:srgbClr val="0033CC"/>
                </a:solidFill>
              </a:rPr>
              <a:t>Детско-юношеский центр Приморского края»</a:t>
            </a:r>
          </a:p>
          <a:p>
            <a:pPr algn="ctr">
              <a:buNone/>
            </a:pPr>
            <a:endParaRPr lang="ru-RU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33CC"/>
                </a:solidFill>
              </a:rPr>
              <a:t>г</a:t>
            </a:r>
            <a:r>
              <a:rPr lang="ru-RU" b="1" i="1" dirty="0" smtClean="0">
                <a:solidFill>
                  <a:srgbClr val="0033CC"/>
                </a:solidFill>
              </a:rPr>
              <a:t>. Владивосток</a:t>
            </a:r>
            <a:endParaRPr lang="ru-RU" b="1" i="1" dirty="0" smtClean="0">
              <a:solidFill>
                <a:srgbClr val="0033CC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33CC"/>
                </a:solidFill>
              </a:rPr>
              <a:t>21 августа 2015 года</a:t>
            </a:r>
            <a:endParaRPr lang="ru-RU" i="1" dirty="0" smtClean="0">
              <a:solidFill>
                <a:srgbClr val="0033CC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Мама\Desktop\Картинки Высказывания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00200" cy="1295400"/>
          </a:xfrm>
          <a:prstGeom prst="rect">
            <a:avLst/>
          </a:prstGeom>
          <a:noFill/>
        </p:spPr>
      </p:pic>
      <p:pic>
        <p:nvPicPr>
          <p:cNvPr id="1027" name="Picture 3" descr="C:\Users\Мама\Desktop\Картинки Высказывания\iss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5105400"/>
            <a:ext cx="16002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67600" cy="914400"/>
          </a:xfrm>
        </p:spPr>
        <p:txBody>
          <a:bodyPr>
            <a:noAutofit/>
          </a:bodyPr>
          <a:lstStyle/>
          <a:p>
            <a:pPr hangingPunct="0"/>
            <a:r>
              <a:rPr lang="ru-RU" sz="1800" b="1" dirty="0" smtClean="0">
                <a:solidFill>
                  <a:srgbClr val="0033CC"/>
                </a:solidFill>
              </a:rPr>
              <a:t/>
            </a:r>
            <a:br>
              <a:rPr lang="ru-RU" sz="1800" b="1" dirty="0" smtClean="0">
                <a:solidFill>
                  <a:srgbClr val="0033CC"/>
                </a:solidFill>
              </a:rPr>
            </a:br>
            <a:r>
              <a:rPr lang="ru-RU" sz="1800" b="1" dirty="0" smtClean="0">
                <a:solidFill>
                  <a:srgbClr val="0033CC"/>
                </a:solidFill>
              </a:rPr>
              <a:t>Программа работы секции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i="1" dirty="0" smtClean="0">
                <a:solidFill>
                  <a:srgbClr val="FF0000"/>
                </a:solidFill>
              </a:rPr>
              <a:t> «Интеграция общего и дополнительного образования: сетевое взаимодействие при организации внеурочной деятельности учащихся»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b="1" i="1" dirty="0" smtClean="0">
                <a:solidFill>
                  <a:srgbClr val="0033CC"/>
                </a:solidFill>
              </a:rPr>
              <a:t>1.«Состояние дополнительного образования детей в Приморском крае </a:t>
            </a:r>
            <a:r>
              <a:rPr lang="ru-RU" sz="8000" b="1" i="1" smtClean="0">
                <a:solidFill>
                  <a:srgbClr val="0033CC"/>
                </a:solidFill>
              </a:rPr>
              <a:t>и </a:t>
            </a:r>
            <a:r>
              <a:rPr lang="ru-RU" sz="8000" b="1" i="1" smtClean="0">
                <a:solidFill>
                  <a:srgbClr val="0033CC"/>
                </a:solidFill>
              </a:rPr>
              <a:t>ориентиры </a:t>
            </a:r>
            <a:r>
              <a:rPr lang="ru-RU" sz="8000" b="1" i="1" dirty="0" smtClean="0">
                <a:solidFill>
                  <a:srgbClr val="0033CC"/>
                </a:solidFill>
              </a:rPr>
              <a:t>развития» - </a:t>
            </a:r>
            <a:r>
              <a:rPr lang="ru-RU" sz="8000" b="1" dirty="0" smtClean="0"/>
              <a:t>Гореликов </a:t>
            </a:r>
            <a:r>
              <a:rPr lang="ru-RU" sz="8000" b="1" dirty="0"/>
              <a:t>Николай Юрьевич, </a:t>
            </a:r>
            <a:r>
              <a:rPr lang="ru-RU" sz="8000" b="1" dirty="0" smtClean="0"/>
              <a:t>заместитель </a:t>
            </a:r>
            <a:r>
              <a:rPr lang="ru-RU" sz="8000" b="1" dirty="0" smtClean="0"/>
              <a:t>директора ГОАУ </a:t>
            </a:r>
            <a:r>
              <a:rPr lang="ru-RU" sz="8000" b="1" dirty="0"/>
              <a:t>ДОД «Детско-юношеский центр Приморского края</a:t>
            </a:r>
            <a:r>
              <a:rPr lang="ru-RU" sz="8000" b="1" dirty="0" smtClean="0"/>
              <a:t>»</a:t>
            </a:r>
          </a:p>
          <a:p>
            <a:pPr marL="0" indent="0">
              <a:buNone/>
            </a:pPr>
            <a:r>
              <a:rPr lang="ru-RU" sz="8000" b="1" i="1" dirty="0" smtClean="0">
                <a:solidFill>
                  <a:srgbClr val="0033CC"/>
                </a:solidFill>
              </a:rPr>
              <a:t>2. «Опыт работы ДВФУ с одарёнными детьми» - </a:t>
            </a:r>
            <a:r>
              <a:rPr lang="ru-RU" sz="8000" b="1" dirty="0" err="1" smtClean="0"/>
              <a:t>Шушин</a:t>
            </a:r>
            <a:r>
              <a:rPr lang="ru-RU" sz="8000" b="1" dirty="0" smtClean="0"/>
              <a:t> </a:t>
            </a:r>
            <a:r>
              <a:rPr lang="ru-RU" sz="8000" b="1" dirty="0"/>
              <a:t>Андрей Николаевич, заместитель проректора по учебной и воспитательной работе ГОАУ ВПО </a:t>
            </a:r>
            <a:r>
              <a:rPr lang="ru-RU" sz="8000" b="1" dirty="0" smtClean="0"/>
              <a:t>ДВФУ</a:t>
            </a:r>
          </a:p>
          <a:p>
            <a:pPr marL="0" indent="0" hangingPunct="0">
              <a:buNone/>
            </a:pPr>
            <a:r>
              <a:rPr lang="ru-RU" sz="8000" b="1" i="1" dirty="0" smtClean="0">
                <a:solidFill>
                  <a:srgbClr val="0033CC"/>
                </a:solidFill>
              </a:rPr>
              <a:t>3. «Механизмы интеграции общего и дополнительного образования: опыт внедрения и перспективы развития» - </a:t>
            </a:r>
            <a:r>
              <a:rPr lang="ru-RU" sz="8000" b="1" dirty="0" smtClean="0"/>
              <a:t>Зубарева Галина Юрьевна, начальник дружины ГОБУ ВДЦ «Океан»</a:t>
            </a:r>
          </a:p>
          <a:p>
            <a:pPr marL="0" indent="0" hangingPunct="0">
              <a:buNone/>
            </a:pPr>
            <a:r>
              <a:rPr lang="ru-RU" sz="8000" b="1" i="1" dirty="0" smtClean="0">
                <a:solidFill>
                  <a:srgbClr val="0033CC"/>
                </a:solidFill>
              </a:rPr>
              <a:t>4. «Интеграция общего и дополнительного образования в условиях гимназии» - </a:t>
            </a:r>
            <a:r>
              <a:rPr lang="ru-RU" sz="8000" b="1" dirty="0" smtClean="0"/>
              <a:t>Аленина Елена Алексеевна, директор МОБУ «Гимназия № 2 Артёмовского городского округа»</a:t>
            </a:r>
          </a:p>
          <a:p>
            <a:pPr marL="0" indent="0">
              <a:buNone/>
            </a:pPr>
            <a:r>
              <a:rPr lang="ru-RU" sz="8000" b="1" i="1" dirty="0" smtClean="0"/>
              <a:t>5</a:t>
            </a:r>
            <a:r>
              <a:rPr lang="ru-RU" sz="8000" b="1" i="1" dirty="0" smtClean="0">
                <a:solidFill>
                  <a:srgbClr val="0033CC"/>
                </a:solidFill>
              </a:rPr>
              <a:t>.«Особенности </a:t>
            </a:r>
            <a:r>
              <a:rPr lang="ru-RU" sz="8000" b="1" i="1" dirty="0">
                <a:solidFill>
                  <a:srgbClr val="0033CC"/>
                </a:solidFill>
              </a:rPr>
              <a:t>интеграции общего и дополнительного </a:t>
            </a:r>
            <a:r>
              <a:rPr lang="ru-RU" sz="8000" b="1" i="1" dirty="0" smtClean="0">
                <a:solidFill>
                  <a:srgbClr val="0033CC"/>
                </a:solidFill>
              </a:rPr>
              <a:t>образования при организации внеурочной деятельности учащихся </a:t>
            </a:r>
            <a:r>
              <a:rPr lang="ru-RU" sz="8000" b="1" i="1" dirty="0">
                <a:solidFill>
                  <a:srgbClr val="0033CC"/>
                </a:solidFill>
              </a:rPr>
              <a:t>в условиях реализации требований ФГОС ОО» </a:t>
            </a:r>
            <a:r>
              <a:rPr lang="ru-RU" sz="8000" b="1" i="1" dirty="0" smtClean="0">
                <a:solidFill>
                  <a:srgbClr val="0033CC"/>
                </a:solidFill>
              </a:rPr>
              <a:t>- </a:t>
            </a:r>
            <a:r>
              <a:rPr lang="ru-RU" sz="8000" b="1" dirty="0" smtClean="0"/>
              <a:t>Кошелева </a:t>
            </a:r>
            <a:r>
              <a:rPr lang="ru-RU" sz="8000" b="1" dirty="0"/>
              <a:t>Марина Евгеньевна, </a:t>
            </a:r>
            <a:r>
              <a:rPr lang="ru-RU" sz="8000" b="1" dirty="0" err="1"/>
              <a:t>к.пед.н</a:t>
            </a:r>
            <a:r>
              <a:rPr lang="ru-RU" sz="8000" b="1" dirty="0"/>
              <a:t>., проректор </a:t>
            </a:r>
            <a:r>
              <a:rPr lang="ru-RU" sz="8000" b="1" dirty="0" smtClean="0"/>
              <a:t>по организационно-методической </a:t>
            </a:r>
            <a:r>
              <a:rPr lang="ru-RU" sz="8000" b="1" dirty="0"/>
              <a:t>работе ГОАУ ДПО ПК ИРО</a:t>
            </a:r>
          </a:p>
          <a:p>
            <a:pPr>
              <a:buNone/>
            </a:pPr>
            <a:endParaRPr lang="ru-RU" sz="5400" b="1" dirty="0" smtClean="0"/>
          </a:p>
          <a:p>
            <a:pPr>
              <a:buNone/>
            </a:pPr>
            <a:r>
              <a:rPr lang="ru-RU" sz="5100" b="1" dirty="0" smtClean="0"/>
              <a:t/>
            </a:r>
            <a:br>
              <a:rPr lang="ru-RU" sz="5100" b="1" dirty="0" smtClean="0"/>
            </a:br>
            <a:endParaRPr lang="ru-RU" sz="51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Мама\Desktop\Картинки Высказывания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6800" cy="762000"/>
          </a:xfrm>
          <a:prstGeom prst="rect">
            <a:avLst/>
          </a:prstGeom>
          <a:noFill/>
        </p:spPr>
      </p:pic>
      <p:pic>
        <p:nvPicPr>
          <p:cNvPr id="1027" name="Picture 3" descr="C:\Users\Мама\Desktop\Картинки Высказывания\iss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6019800"/>
            <a:ext cx="93072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67600" cy="762000"/>
          </a:xfrm>
        </p:spPr>
        <p:txBody>
          <a:bodyPr>
            <a:noAutofit/>
          </a:bodyPr>
          <a:lstStyle/>
          <a:p>
            <a:pPr hangingPunct="0"/>
            <a:r>
              <a:rPr lang="ru-RU" sz="1400" b="1" dirty="0" smtClean="0">
                <a:solidFill>
                  <a:srgbClr val="0033CC"/>
                </a:solidFill>
              </a:rPr>
              <a:t/>
            </a:r>
            <a:br>
              <a:rPr lang="ru-RU" sz="1400" b="1" dirty="0" smtClean="0">
                <a:solidFill>
                  <a:srgbClr val="0033CC"/>
                </a:solidFill>
              </a:rPr>
            </a:br>
            <a:r>
              <a:rPr lang="ru-RU" sz="1600" b="1" dirty="0" smtClean="0">
                <a:solidFill>
                  <a:srgbClr val="0033CC"/>
                </a:solidFill>
              </a:rPr>
              <a:t>Предложения от секции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i="1" dirty="0" smtClean="0">
                <a:solidFill>
                  <a:srgbClr val="FF0000"/>
                </a:solidFill>
              </a:rPr>
              <a:t> «Интеграция общего и дополнительного образования: сетевое взаимодействие при организации внеурочной деятельности учащихся»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Autofit/>
          </a:bodyPr>
          <a:lstStyle/>
          <a:p>
            <a:pPr marL="0" indent="0" algn="ctr" hangingPunct="0">
              <a:lnSpc>
                <a:spcPct val="80000"/>
              </a:lnSpc>
              <a:spcBef>
                <a:spcPts val="24"/>
              </a:spcBef>
            </a:pPr>
            <a:r>
              <a:rPr lang="ru-RU" sz="2000" b="1" dirty="0" smtClean="0">
                <a:solidFill>
                  <a:srgbClr val="0033CC"/>
                </a:solidFill>
              </a:rPr>
              <a:t>Департаменту образования и науки Приморского края</a:t>
            </a:r>
          </a:p>
          <a:p>
            <a:pPr marL="0" indent="0">
              <a:lnSpc>
                <a:spcPct val="80000"/>
              </a:lnSpc>
              <a:spcBef>
                <a:spcPts val="24"/>
              </a:spcBef>
              <a:buNone/>
            </a:pPr>
            <a:r>
              <a:rPr lang="ru-RU" sz="2000" b="1" dirty="0" smtClean="0"/>
              <a:t>1.Обеспечить сохранение и развитие сети дополнительного образования детей в Приморском крае</a:t>
            </a:r>
          </a:p>
          <a:p>
            <a:pPr marL="0" indent="0">
              <a:lnSpc>
                <a:spcPct val="80000"/>
              </a:lnSpc>
              <a:spcBef>
                <a:spcPts val="24"/>
              </a:spcBef>
              <a:buNone/>
            </a:pPr>
            <a:r>
              <a:rPr lang="ru-RU" sz="2000" b="1" dirty="0" smtClean="0"/>
              <a:t>2.Создать </a:t>
            </a:r>
            <a:r>
              <a:rPr lang="ru-RU" sz="2000" b="1" dirty="0"/>
              <a:t>Межведомственный региональный совет по развитию дополнительного образования детей в Приморском </a:t>
            </a:r>
            <a:r>
              <a:rPr lang="ru-RU" sz="2000" b="1" dirty="0" smtClean="0"/>
              <a:t>крае</a:t>
            </a:r>
            <a:endParaRPr lang="ru-RU" sz="2000" b="1" dirty="0"/>
          </a:p>
          <a:p>
            <a:pPr marL="0" indent="0">
              <a:lnSpc>
                <a:spcPct val="80000"/>
              </a:lnSpc>
              <a:spcBef>
                <a:spcPts val="24"/>
              </a:spcBef>
              <a:buNone/>
            </a:pPr>
            <a:r>
              <a:rPr lang="ru-RU" sz="2000" b="1" dirty="0" smtClean="0"/>
              <a:t>3.Организовать проведение регионального этапа Всероссийского конкурса программ ДОД и регионального конкурса программ ВУД</a:t>
            </a:r>
          </a:p>
          <a:p>
            <a:pPr marL="0" indent="0">
              <a:lnSpc>
                <a:spcPct val="80000"/>
              </a:lnSpc>
              <a:spcBef>
                <a:spcPts val="24"/>
              </a:spcBef>
              <a:buNone/>
            </a:pPr>
            <a:r>
              <a:rPr lang="ru-RU" sz="2000" b="1" dirty="0" smtClean="0"/>
              <a:t>4.Провести в 2016 году региональную конференцию по развитию дополнительного образования детей в Приморском крае</a:t>
            </a:r>
          </a:p>
          <a:p>
            <a:pPr marL="0" indent="0" algn="ctr">
              <a:lnSpc>
                <a:spcPct val="80000"/>
              </a:lnSpc>
              <a:spcBef>
                <a:spcPts val="24"/>
              </a:spcBef>
            </a:pPr>
            <a:r>
              <a:rPr lang="ru-RU" sz="2000" b="1" dirty="0">
                <a:solidFill>
                  <a:srgbClr val="0033CC"/>
                </a:solidFill>
              </a:rPr>
              <a:t>Муниципальным органам исполнительной власти, </a:t>
            </a:r>
            <a:r>
              <a:rPr lang="ru-RU" sz="2000" b="1" dirty="0" smtClean="0">
                <a:solidFill>
                  <a:srgbClr val="0033CC"/>
                </a:solidFill>
              </a:rPr>
              <a:t>осуществляющим </a:t>
            </a:r>
            <a:r>
              <a:rPr lang="ru-RU" sz="2000" b="1" dirty="0">
                <a:solidFill>
                  <a:srgbClr val="0033CC"/>
                </a:solidFill>
              </a:rPr>
              <a:t>государственное управление в сфере образования</a:t>
            </a:r>
            <a:endParaRPr lang="ru-RU" sz="2000" dirty="0">
              <a:solidFill>
                <a:srgbClr val="0033CC"/>
              </a:solidFill>
            </a:endParaRPr>
          </a:p>
          <a:p>
            <a:pPr marL="0" indent="0">
              <a:lnSpc>
                <a:spcPct val="80000"/>
              </a:lnSpc>
              <a:spcBef>
                <a:spcPts val="24"/>
              </a:spcBef>
              <a:buNone/>
            </a:pPr>
            <a:r>
              <a:rPr lang="ru-RU" sz="2000" b="1" dirty="0" smtClean="0"/>
              <a:t>1.Обеспечить </a:t>
            </a:r>
            <a:r>
              <a:rPr lang="ru-RU" sz="2000" b="1" dirty="0"/>
              <a:t>разработку и реализацию муниципальных программ развития </a:t>
            </a:r>
            <a:r>
              <a:rPr lang="ru-RU" sz="2000" b="1" dirty="0" smtClean="0"/>
              <a:t>ДОД, </a:t>
            </a:r>
            <a:r>
              <a:rPr lang="ru-RU" sz="2000" b="1" dirty="0"/>
              <a:t>основанных на развитии различных механизмов социального партнерства, сетевых моделей в рамках </a:t>
            </a:r>
            <a:r>
              <a:rPr lang="ru-RU" sz="2000" b="1" dirty="0" smtClean="0"/>
              <a:t>интеграции и взаимодействия </a:t>
            </a:r>
            <a:r>
              <a:rPr lang="ru-RU" sz="2000" b="1" dirty="0"/>
              <a:t>общего и дополнительного образования с организациями других ведомств, бизнес-сообществами, общественными организациями, международном </a:t>
            </a:r>
            <a:r>
              <a:rPr lang="ru-RU" sz="2000" b="1" dirty="0" smtClean="0"/>
              <a:t>сотрудничестве</a:t>
            </a:r>
            <a:endParaRPr lang="ru-RU" sz="2000" b="1" dirty="0"/>
          </a:p>
          <a:p>
            <a:pPr marL="0" indent="0">
              <a:lnSpc>
                <a:spcPct val="80000"/>
              </a:lnSpc>
              <a:spcBef>
                <a:spcPts val="24"/>
              </a:spcBef>
              <a:buNone/>
            </a:pPr>
            <a:r>
              <a:rPr lang="ru-RU" sz="2000" b="1" dirty="0"/>
              <a:t>2.Совершенствовать управленческие механизмы интеграции организаций общего и </a:t>
            </a:r>
            <a:r>
              <a:rPr lang="ru-RU" sz="2000" b="1" dirty="0" smtClean="0"/>
              <a:t>ДОД </a:t>
            </a:r>
            <a:r>
              <a:rPr lang="ru-RU" sz="2000" b="1" dirty="0"/>
              <a:t>в части разработки и реализации муниципальных заданий, обеспечивающих эффективную организацию </a:t>
            </a:r>
            <a:r>
              <a:rPr lang="ru-RU" sz="2000" b="1" dirty="0" smtClean="0"/>
              <a:t>ВУД, </a:t>
            </a:r>
            <a:r>
              <a:rPr lang="ru-RU" sz="2000" b="1" dirty="0"/>
              <a:t>направленную на удовлетворение разнообразных образовательных потребностей обучающихся и запросов их родителей (</a:t>
            </a:r>
            <a:r>
              <a:rPr lang="ru-RU" sz="2000" b="1" dirty="0" err="1" smtClean="0"/>
              <a:t>з.п</a:t>
            </a:r>
            <a:r>
              <a:rPr lang="ru-RU" sz="2000" b="1" dirty="0" smtClean="0"/>
              <a:t>.)</a:t>
            </a:r>
            <a:endParaRPr lang="ru-RU" sz="2000" dirty="0"/>
          </a:p>
        </p:txBody>
      </p:sp>
      <p:pic>
        <p:nvPicPr>
          <p:cNvPr id="1026" name="Picture 2" descr="C:\Users\Мама\Desktop\Картинки Высказывания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43000" cy="838200"/>
          </a:xfrm>
          <a:prstGeom prst="rect">
            <a:avLst/>
          </a:prstGeom>
          <a:noFill/>
        </p:spPr>
      </p:pic>
      <p:pic>
        <p:nvPicPr>
          <p:cNvPr id="1027" name="Picture 3" descr="C:\Users\Мама\Desktop\Картинки Высказывания\iss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286</Words>
  <Application>Microsoft Office PowerPoint</Application>
  <PresentationFormat>Экран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 Августовское педагогическое совещание  «Повышение качества образования через повышение уровня  компетентности педагога» </vt:lpstr>
      <vt:lpstr> Программа работы секции   «Интеграция общего и дополнительного образования: сетевое взаимодействие при организации внеурочной деятельности учащихся»  </vt:lpstr>
      <vt:lpstr> Предложения от секции   «Интеграция общего и дополнительного образования: сетевое взаимодействие при организации внеурочной деятельности учащихся»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Секция «Интеграция общего и дополнительного образования: сетевое взаимодействие при организации внеурочной деятельности учащихся»    </dc:title>
  <dc:creator>Мама</dc:creator>
  <cp:lastModifiedBy>User</cp:lastModifiedBy>
  <cp:revision>26</cp:revision>
  <dcterms:created xsi:type="dcterms:W3CDTF">2015-08-13T22:26:34Z</dcterms:created>
  <dcterms:modified xsi:type="dcterms:W3CDTF">2015-08-21T01:30:51Z</dcterms:modified>
</cp:coreProperties>
</file>