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A011-F7D4-44F6-913A-7943B0A13914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251D-05E7-4674-B327-4A9A67B6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Реализация ФГОС общего образования с учётом примерных основных общеобразовательных программ и отдельных концепций учебных предметов и учебных областей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                                       Предметная область:</a:t>
            </a:r>
          </a:p>
          <a:p>
            <a:pPr>
              <a:buNone/>
            </a:pP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                                               Русский </a:t>
            </a:r>
            <a:r>
              <a:rPr lang="ru-RU" b="1" i="1" dirty="0" smtClean="0">
                <a:solidFill>
                  <a:srgbClr val="00B050"/>
                </a:solidFill>
              </a:rPr>
              <a:t>язык.</a:t>
            </a:r>
            <a:endParaRPr lang="ru-RU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                                               Литература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                                              © </a:t>
            </a:r>
            <a:r>
              <a:rPr lang="ru-RU" b="1" dirty="0" err="1" smtClean="0"/>
              <a:t>Платунова</a:t>
            </a:r>
            <a:r>
              <a:rPr lang="ru-RU" b="1" dirty="0" smtClean="0"/>
              <a:t> В.В.   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376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i="1" dirty="0" smtClean="0">
                <a:solidFill>
                  <a:srgbClr val="00B050"/>
                </a:solidFill>
              </a:rPr>
              <a:t>Предложения: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dirty="0" smtClean="0"/>
              <a:t>способствовать распространению эффективных педагогических методик и практик в области развития устной и письменной речи учащихся. </a:t>
            </a:r>
            <a:endParaRPr lang="ru-RU" sz="3600" b="1" dirty="0"/>
          </a:p>
        </p:txBody>
      </p:sp>
      <p:pic>
        <p:nvPicPr>
          <p:cNvPr id="10" name="Picture 4" descr="C:\Users\Ия\Pictures\0_dfd67_1281857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24847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2160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Предложения:</a:t>
            </a:r>
            <a:r>
              <a:rPr lang="ru-RU" dirty="0"/>
              <a:t> </a:t>
            </a:r>
            <a:r>
              <a:rPr lang="ru-RU" sz="3100" b="1" dirty="0" smtClean="0"/>
              <a:t>создавать </a:t>
            </a:r>
            <a:r>
              <a:rPr lang="ru-RU" sz="3100" b="1" dirty="0"/>
              <a:t>условия для формирования  навыков грамотного владения русским языком и  знание  художественной литературы  через различные формы работы с учащимися на уроках и во внеурочное </a:t>
            </a:r>
            <a:r>
              <a:rPr lang="ru-RU" sz="3100" b="1" dirty="0" smtClean="0"/>
              <a:t>время.</a:t>
            </a:r>
            <a:endParaRPr lang="ru-RU" sz="31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7129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44827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00B050"/>
                </a:solidFill>
              </a:rPr>
              <a:t>Предложения:</a:t>
            </a:r>
            <a:r>
              <a:rPr lang="ru-RU" dirty="0"/>
              <a:t> </a:t>
            </a:r>
            <a:r>
              <a:rPr lang="ru-RU" sz="3100" b="1" dirty="0" smtClean="0"/>
              <a:t>создавать </a:t>
            </a:r>
            <a:r>
              <a:rPr lang="ru-RU" sz="3100" b="1" dirty="0"/>
              <a:t>условия для обобщения педагогического опыта и достижений  по  методикам обучения приёмам работы учителей русского языка и литературы по обучению и подготовке учащихся к ОГЭ, ЕГЭ, итоговому сочинению.</a:t>
            </a:r>
          </a:p>
        </p:txBody>
      </p:sp>
      <p:pic>
        <p:nvPicPr>
          <p:cNvPr id="9219" name="Picture 3" descr="C:\Users\Ия\Pictures\TataBelyaevsk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64096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94421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00B050"/>
                </a:solidFill>
              </a:rPr>
              <a:t>Предложения:</a:t>
            </a:r>
            <a:r>
              <a:rPr lang="ru-RU" dirty="0"/>
              <a:t> </a:t>
            </a:r>
            <a:r>
              <a:rPr lang="ru-RU" sz="3100" b="1" dirty="0" smtClean="0"/>
              <a:t>осуществлять </a:t>
            </a:r>
            <a:r>
              <a:rPr lang="ru-RU" sz="3100" b="1" dirty="0"/>
              <a:t>работу по подготовке учащихся к  итоговому сочинению как одной из форм деятельности  в рамках достижения </a:t>
            </a:r>
            <a:r>
              <a:rPr lang="ru-RU" sz="3100" b="1" dirty="0" err="1"/>
              <a:t>метапредметных</a:t>
            </a:r>
            <a:r>
              <a:rPr lang="ru-RU" sz="3100" b="1" dirty="0"/>
              <a:t> результатов  обучения.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C:\Users\Ия\Pictures\37800112_Nikolay_Petrovich_BogdanovBelskiySHkolnik_za_part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113"/>
            <a:ext cx="5112569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Мир принадлежит оптимистам, пессимисты – всего лишь зрители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</a:t>
            </a:r>
            <a:r>
              <a:rPr lang="ru-RU" sz="3200" b="1" dirty="0" smtClean="0"/>
              <a:t>Франсуа </a:t>
            </a:r>
            <a:r>
              <a:rPr lang="ru-RU" sz="3200" b="1" dirty="0" err="1" smtClean="0"/>
              <a:t>Гизо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В презентации использованы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картины русского художника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Н.П. Богданова-Бельского</a:t>
            </a:r>
            <a:endParaRPr lang="ru-RU" dirty="0"/>
          </a:p>
        </p:txBody>
      </p:sp>
      <p:pic>
        <p:nvPicPr>
          <p:cNvPr id="28674" name="Picture 2" descr="C:\Users\Ия\Pictures\school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3478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9268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Любопытно, чего  люди больше всего боятся?</a:t>
            </a:r>
            <a:r>
              <a:rPr lang="ru-RU" sz="3600" dirty="0" smtClean="0"/>
              <a:t>                                                          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                               Нового шага,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                   нового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                                               собственного  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                    </a:t>
            </a:r>
            <a:r>
              <a:rPr lang="ru-RU" sz="3600" b="1" dirty="0" smtClean="0">
                <a:solidFill>
                  <a:srgbClr val="00B050"/>
                </a:solidFill>
              </a:rPr>
              <a:t>слова…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r>
              <a:rPr lang="ru-RU" sz="3200" b="1" dirty="0" smtClean="0"/>
              <a:t>Ф.М. Достоевский</a:t>
            </a:r>
            <a:endParaRPr lang="ru-RU" sz="3200" b="1" dirty="0"/>
          </a:p>
        </p:txBody>
      </p:sp>
      <p:pic>
        <p:nvPicPr>
          <p:cNvPr id="2051" name="Picture 3" descr="C:\Users\Ия\Pictures\0_4b6a1_5bf4433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888432" cy="465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Затруднения, проблемы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Планирование </a:t>
            </a:r>
            <a:r>
              <a:rPr lang="ru-RU" b="1" dirty="0"/>
              <a:t>и </a:t>
            </a:r>
            <a:r>
              <a:rPr lang="ru-RU" b="1" dirty="0" smtClean="0"/>
              <a:t>организация </a:t>
            </a:r>
            <a:r>
              <a:rPr lang="ru-RU" b="1" dirty="0"/>
              <a:t>образовательного процесса в соответствии с требованиями </a:t>
            </a:r>
            <a:r>
              <a:rPr lang="ru-RU" b="1" dirty="0" smtClean="0"/>
              <a:t>ФГОС. </a:t>
            </a:r>
            <a:endParaRPr lang="ru-RU" b="1" dirty="0"/>
          </a:p>
          <a:p>
            <a:pPr lvl="0"/>
            <a:r>
              <a:rPr lang="ru-RU" b="1" dirty="0" smtClean="0"/>
              <a:t>Синхронизация </a:t>
            </a:r>
            <a:r>
              <a:rPr lang="ru-RU" b="1" dirty="0"/>
              <a:t>действий со всеми участниками образовательного процесса (в первую очередь, наблюдается разрыв между начальной школой и средним звеном</a:t>
            </a:r>
            <a:r>
              <a:rPr lang="ru-RU" b="1" dirty="0" smtClean="0"/>
              <a:t>). </a:t>
            </a:r>
            <a:endParaRPr lang="ru-RU" b="1" dirty="0"/>
          </a:p>
          <a:p>
            <a:r>
              <a:rPr lang="ru-RU" b="1" dirty="0" smtClean="0"/>
              <a:t>Изменения </a:t>
            </a:r>
            <a:r>
              <a:rPr lang="ru-RU" b="1" dirty="0"/>
              <a:t>в профессиональной </a:t>
            </a:r>
            <a:r>
              <a:rPr lang="ru-RU" b="1" dirty="0" smtClean="0"/>
              <a:t>деятельности.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Изменения в профессиональной деятельности: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256584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консервативное мышление  в силу возраста,                     </a:t>
            </a:r>
            <a:endParaRPr lang="ru-RU" sz="3600" b="1" dirty="0"/>
          </a:p>
          <a:p>
            <a:pPr lvl="0"/>
            <a:r>
              <a:rPr lang="ru-RU" sz="3600" b="1" dirty="0"/>
              <a:t> </a:t>
            </a:r>
            <a:r>
              <a:rPr lang="ru-RU" sz="3600" b="1" dirty="0" smtClean="0"/>
              <a:t>профессиональная усталость,</a:t>
            </a:r>
            <a:endParaRPr lang="ru-RU" sz="3600" b="1" dirty="0"/>
          </a:p>
          <a:p>
            <a:pPr lvl="0"/>
            <a:r>
              <a:rPr lang="ru-RU" sz="3600" b="1" dirty="0"/>
              <a:t>б</a:t>
            </a:r>
            <a:r>
              <a:rPr lang="ru-RU" sz="3600" b="1" dirty="0" smtClean="0"/>
              <a:t>ольшая нагрузка </a:t>
            </a:r>
            <a:r>
              <a:rPr lang="ru-RU" sz="3600" b="1" dirty="0"/>
              <a:t>(обязательный экзамен: ОГЭ, ЕГЭ, итоговое сочинение),</a:t>
            </a:r>
          </a:p>
          <a:p>
            <a:pPr lvl="0"/>
            <a:r>
              <a:rPr lang="ru-RU" sz="3600" b="1" dirty="0" smtClean="0"/>
              <a:t>отсутствие </a:t>
            </a:r>
            <a:r>
              <a:rPr lang="ru-RU" sz="3600" b="1" dirty="0"/>
              <a:t>мотивации, </a:t>
            </a:r>
          </a:p>
          <a:p>
            <a:pPr lvl="0"/>
            <a:r>
              <a:rPr lang="ru-RU" sz="3600" b="1" dirty="0" smtClean="0"/>
              <a:t>давление </a:t>
            </a:r>
            <a:r>
              <a:rPr lang="ru-RU" sz="3600" b="1" dirty="0"/>
              <a:t>стереотипов,</a:t>
            </a:r>
          </a:p>
          <a:p>
            <a:pPr lvl="0"/>
            <a:r>
              <a:rPr lang="ru-RU" sz="3600" b="1" dirty="0" smtClean="0"/>
              <a:t>недостаточный уровень </a:t>
            </a:r>
            <a:r>
              <a:rPr lang="ru-RU" sz="3600" b="1" dirty="0"/>
              <a:t>теоретико-методологической подготовки.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3429000"/>
          </a:xfrm>
        </p:spPr>
        <p:txBody>
          <a:bodyPr>
            <a:noAutofit/>
          </a:bodyPr>
          <a:lstStyle/>
          <a:p>
            <a:pPr lvl="0" algn="l"/>
            <a:r>
              <a:rPr lang="ru-RU" sz="2800" b="1" i="1" dirty="0">
                <a:solidFill>
                  <a:srgbClr val="00B050"/>
                </a:solidFill>
              </a:rPr>
              <a:t>П</a:t>
            </a:r>
            <a:r>
              <a:rPr lang="ru-RU" sz="2800" b="1" i="1" dirty="0" smtClean="0">
                <a:solidFill>
                  <a:srgbClr val="00B050"/>
                </a:solidFill>
              </a:rPr>
              <a:t>роблемы </a:t>
            </a:r>
            <a:r>
              <a:rPr lang="ru-RU" sz="2800" b="1" i="1" dirty="0">
                <a:solidFill>
                  <a:srgbClr val="00B050"/>
                </a:solidFill>
              </a:rPr>
              <a:t>в части реализации требований ФГОС к </a:t>
            </a:r>
            <a:r>
              <a:rPr lang="ru-RU" sz="2800" b="1" i="1" dirty="0" smtClean="0">
                <a:solidFill>
                  <a:srgbClr val="00B050"/>
                </a:solidFill>
              </a:rPr>
              <a:t>результатам освоения ООП: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1) недостаточность </a:t>
            </a:r>
            <a:r>
              <a:rPr lang="ru-RU" sz="2000" b="1" dirty="0"/>
              <a:t>опыта проектной и исследовательской деятельности; </a:t>
            </a:r>
            <a:br>
              <a:rPr lang="ru-RU" sz="2000" b="1" dirty="0"/>
            </a:br>
            <a:r>
              <a:rPr lang="ru-RU" sz="2000" b="1" dirty="0" smtClean="0"/>
              <a:t>2) </a:t>
            </a:r>
            <a:r>
              <a:rPr lang="ru-RU" sz="2000" b="1" dirty="0"/>
              <a:t>слабое развитие индивидуального подхода в образовательной деятельности;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3)</a:t>
            </a:r>
            <a:r>
              <a:rPr lang="ru-RU" sz="2000" b="1" dirty="0"/>
              <a:t> неготовность к переходу на новую (обновленную) систему оценивания результатов образовательных достижений обучающихся.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4176464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7" name="Picture 5" descr="C:\Users\Ия\Pictures\13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1"/>
            <a:ext cx="8568952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Что </a:t>
            </a:r>
            <a:r>
              <a:rPr lang="ru-RU" b="1" i="1" dirty="0">
                <a:solidFill>
                  <a:srgbClr val="00B050"/>
                </a:solidFill>
              </a:rPr>
              <a:t>делать</a:t>
            </a:r>
            <a:r>
              <a:rPr lang="ru-RU" b="1" i="1" dirty="0" smtClean="0">
                <a:solidFill>
                  <a:srgbClr val="00B050"/>
                </a:solidFill>
              </a:rPr>
              <a:t>?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                                           Новые 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                                    </a:t>
            </a:r>
            <a:r>
              <a:rPr lang="ru-RU" sz="4400" b="1" dirty="0" smtClean="0"/>
              <a:t>цели и </a:t>
            </a:r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                                    </a:t>
            </a:r>
            <a:r>
              <a:rPr lang="ru-RU" sz="4400" b="1" dirty="0" smtClean="0"/>
              <a:t>задачи</a:t>
            </a:r>
            <a:endParaRPr lang="ru-RU" sz="4400" b="1" dirty="0"/>
          </a:p>
        </p:txBody>
      </p:sp>
      <p:pic>
        <p:nvPicPr>
          <p:cNvPr id="4100" name="Picture 4" descr="C:\Users\Ия\Pictures\mental-arithmetic-in-the-public-school-of-s-rachinsky_thumb_medium58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5"/>
            <a:ext cx="496855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i="1" u="sng" dirty="0" smtClean="0">
                <a:solidFill>
                  <a:srgbClr val="00B050"/>
                </a:solidFill>
              </a:rPr>
              <a:t>Цель </a:t>
            </a:r>
            <a:r>
              <a:rPr lang="ru-RU" sz="3100" b="1" dirty="0" smtClean="0"/>
              <a:t>- </a:t>
            </a:r>
            <a:r>
              <a:rPr lang="ru-RU" sz="3100" b="1" dirty="0"/>
              <a:t>создать систему работы на разных уровнях (от самого учителя до аппарата управления) по повышению профессиональной компетентности учителя русского языка и литературы в условиях реализации </a:t>
            </a:r>
            <a:r>
              <a:rPr lang="ru-RU" sz="3100" b="1" dirty="0" smtClean="0"/>
              <a:t>ФГОС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2" name="Picture 2" descr="C:\Users\Ия\Pictures\sunday-reading-at-country-scho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84976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Задачи: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90465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b="1" dirty="0"/>
              <a:t>изучение нормативно-правовых документов и методической литературы по </a:t>
            </a:r>
            <a:r>
              <a:rPr lang="ru-RU" b="1" dirty="0" smtClean="0"/>
              <a:t>ФГОС;</a:t>
            </a:r>
            <a:endParaRPr lang="ru-RU" b="1" dirty="0"/>
          </a:p>
          <a:p>
            <a:pPr lvl="0" algn="just"/>
            <a:r>
              <a:rPr lang="ru-RU" b="1" dirty="0"/>
              <a:t>обновление знаний в области русского языка и литературы как </a:t>
            </a:r>
            <a:r>
              <a:rPr lang="ru-RU" b="1" dirty="0" err="1"/>
              <a:t>метапредмета</a:t>
            </a:r>
            <a:r>
              <a:rPr lang="ru-RU" b="1" dirty="0"/>
              <a:t>; </a:t>
            </a:r>
          </a:p>
          <a:p>
            <a:pPr lvl="0" algn="just"/>
            <a:r>
              <a:rPr lang="ru-RU" b="1" dirty="0"/>
              <a:t>оказание методической помощи (возрождение структурных методических центров);</a:t>
            </a:r>
          </a:p>
          <a:p>
            <a:pPr lvl="0" algn="just"/>
            <a:r>
              <a:rPr lang="ru-RU" b="1" dirty="0"/>
              <a:t>приобретение новых методов и приемов работы с целью ориентации в современных исследованиях по гуманитарным дисциплинам и владения методиками преподавания предмета;</a:t>
            </a:r>
          </a:p>
          <a:p>
            <a:pPr lvl="0" algn="just"/>
            <a:r>
              <a:rPr lang="ru-RU" b="1" dirty="0"/>
              <a:t>передача собственного положительного опыта в педагогическое сообщество  (обмен опытом, статьи, выступления, участие в конкурсах, создание собственных сайтов) и осуществление сотрудничества с коллегами;</a:t>
            </a:r>
          </a:p>
          <a:p>
            <a:pPr lvl="0" algn="just"/>
            <a:r>
              <a:rPr lang="ru-RU" b="1" dirty="0"/>
              <a:t> самореализация в профессиональной деятельности: результативность собственного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Государственная политика Российской Федерации в области филологического образования: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sz="1800" b="1" dirty="0" smtClean="0"/>
              <a:t>Федеральная </a:t>
            </a:r>
            <a:r>
              <a:rPr lang="ru-RU" sz="1800" b="1" dirty="0"/>
              <a:t>целевая программа "Русский язык" на 2011 - 2015 годы (Постановление Правительства РФ от 20 июня 2011 г. № 492 “О федеральной целевой программе "Русский язык" на 2011 - 2015 годы</a:t>
            </a:r>
            <a:r>
              <a:rPr lang="ru-RU" sz="1800" b="1" dirty="0" smtClean="0"/>
              <a:t>”).</a:t>
            </a:r>
          </a:p>
          <a:p>
            <a:pPr algn="just">
              <a:buAutoNum type="arabicPeriod"/>
            </a:pPr>
            <a:r>
              <a:rPr lang="ru-RU" sz="1800" b="1" dirty="0"/>
              <a:t>Федеральный закон от 29.12.2012.г. №273-ФЗ (ред. 13.07.2015) «Об образовании» (с </a:t>
            </a:r>
            <a:r>
              <a:rPr lang="ru-RU" sz="1800" b="1" dirty="0" err="1"/>
              <a:t>изм</a:t>
            </a:r>
            <a:r>
              <a:rPr lang="ru-RU" sz="1800" b="1" dirty="0"/>
              <a:t>. и доп. вступил в силу с 24.07. 2015 г</a:t>
            </a:r>
            <a:r>
              <a:rPr lang="ru-RU" sz="1800" b="1" dirty="0" smtClean="0"/>
              <a:t>.).</a:t>
            </a:r>
          </a:p>
          <a:p>
            <a:pPr algn="just">
              <a:buAutoNum type="arabicPeriod"/>
            </a:pPr>
            <a:r>
              <a:rPr lang="ru-RU" sz="1800" b="1" dirty="0"/>
              <a:t>Федеральный закон «О государственном языке Российской Федерации» от 01.06. 2005 №53-ФЗ</a:t>
            </a:r>
            <a:r>
              <a:rPr lang="ru-RU" sz="1800" b="1" dirty="0" smtClean="0"/>
              <a:t>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b="1" dirty="0"/>
              <a:t>Постановление Правительства РФ от 23 ноября 2006 г. N 714 «О порядке утверждения норм современного русского литературного языка при его использовании в качестве государственного языка Российской Федерации, правил русской орфографии и пунктуации</a:t>
            </a:r>
            <a:r>
              <a:rPr lang="ru-RU" sz="1800" b="1" dirty="0" smtClean="0"/>
              <a:t>».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b="1" dirty="0"/>
              <a:t>Перечень поручений Президента РФ В.В. Путина, касающийся непосредственно системы образования, по итогам заседания Совета по культуре и искусству (2 октября 2013 года</a:t>
            </a:r>
            <a:r>
              <a:rPr lang="ru-RU" sz="1800" b="1" dirty="0" smtClean="0"/>
              <a:t>).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b="1" dirty="0"/>
              <a:t>Указ «О проведении в Российской Федерации Года литературы» (13 июня 2014 года).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b="1" dirty="0"/>
              <a:t>Проект «Концепция школьного филологического образования. Русский язык и литература».  Распоряжение Президента Российской Федерации от 17.01.2014 №11-рп. и на основании конкурса, проведенного Обществом «Знание» России.</a:t>
            </a:r>
          </a:p>
          <a:p>
            <a:pPr>
              <a:buFont typeface="Arial" pitchFamily="34" charset="0"/>
              <a:buAutoNum type="arabicPeriod"/>
            </a:pPr>
            <a:endParaRPr lang="ru-RU" sz="1800" dirty="0"/>
          </a:p>
          <a:p>
            <a:pPr>
              <a:buAutoNum type="arabicPeriod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536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Реализация ФГОС общего образования с учётом примерных основных общеобразовательных программ и отдельных концепций учебных предметов и учебных областей</vt:lpstr>
      <vt:lpstr>Любопытно, чего  люди больше всего боятся?                                                                                          Нового шага,                      нового                                                 собственного                                                                  слова…                                       Ф.М. Достоевский</vt:lpstr>
      <vt:lpstr>Затруднения, проблемы </vt:lpstr>
      <vt:lpstr>Изменения в профессиональной деятельности: </vt:lpstr>
      <vt:lpstr>Проблемы в части реализации требований ФГОС к результатам освоения ООП:  1) недостаточность опыта проектной и исследовательской деятельности;  2) слабое развитие индивидуального подхода в образовательной деятельности;  3) неготовность к переходу на новую (обновленную) систему оценивания результатов образовательных достижений обучающихся.             </vt:lpstr>
      <vt:lpstr>Что делать?</vt:lpstr>
      <vt:lpstr>Цель - создать систему работы на разных уровнях (от самого учителя до аппарата управления) по повышению профессиональной компетентности учителя русского языка и литературы в условиях реализации ФГОС  </vt:lpstr>
      <vt:lpstr>Задачи:</vt:lpstr>
      <vt:lpstr>Государственная политика Российской Федерации в области филологического образования:</vt:lpstr>
      <vt:lpstr>Предложения:  способствовать распространению эффективных педагогических методик и практик в области развития устной и письменной речи учащихся. </vt:lpstr>
      <vt:lpstr>Предложения: создавать условия для формирования  навыков грамотного владения русским языком и  знание  художественной литературы  через различные формы работы с учащимися на уроках и во внеурочное время.</vt:lpstr>
      <vt:lpstr>Предложения: создавать условия для обобщения педагогического опыта и достижений  по  методикам обучения приёмам работы учителей русского языка и литературы по обучению и подготовке учащихся к ОГЭ, ЕГЭ, итоговому сочинению.</vt:lpstr>
      <vt:lpstr>Предложения: осуществлять работу по подготовке учащихся к  итоговому сочинению как одной из форм деятельности  в рамках достижения метапредметных результатов  обучения. </vt:lpstr>
      <vt:lpstr>Мир принадлежит оптимистам, пессимисты – всего лишь зрители                                            Франсуа Гизо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Ия</dc:creator>
  <cp:lastModifiedBy>Ия</cp:lastModifiedBy>
  <cp:revision>24</cp:revision>
  <dcterms:created xsi:type="dcterms:W3CDTF">2015-08-20T09:22:40Z</dcterms:created>
  <dcterms:modified xsi:type="dcterms:W3CDTF">2015-08-20T21:29:32Z</dcterms:modified>
</cp:coreProperties>
</file>