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64" r:id="rId1"/>
  </p:sldMasterIdLst>
  <p:sldIdLst>
    <p:sldId id="257" r:id="rId2"/>
    <p:sldId id="295" r:id="rId3"/>
    <p:sldId id="307" r:id="rId4"/>
    <p:sldId id="279" r:id="rId5"/>
    <p:sldId id="281" r:id="rId6"/>
    <p:sldId id="282" r:id="rId7"/>
    <p:sldId id="308" r:id="rId8"/>
    <p:sldId id="277" r:id="rId9"/>
    <p:sldId id="280" r:id="rId10"/>
    <p:sldId id="291" r:id="rId11"/>
    <p:sldId id="289" r:id="rId12"/>
    <p:sldId id="286" r:id="rId13"/>
    <p:sldId id="278" r:id="rId14"/>
    <p:sldId id="261" r:id="rId15"/>
    <p:sldId id="297" r:id="rId16"/>
    <p:sldId id="299" r:id="rId17"/>
    <p:sldId id="305" r:id="rId18"/>
    <p:sldId id="300" r:id="rId19"/>
    <p:sldId id="303" r:id="rId20"/>
    <p:sldId id="301" r:id="rId21"/>
    <p:sldId id="26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2DCE-DBB9-49BA-A4CD-147933CB4A4D}" type="datetimeFigureOut">
              <a:rPr lang="ru-RU" smtClean="0"/>
              <a:t>20.08.2015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D31D2E9-8CB3-40D7-AB96-DB5F2982F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2DCE-DBB9-49BA-A4CD-147933CB4A4D}" type="datetimeFigureOut">
              <a:rPr lang="ru-RU" smtClean="0"/>
              <a:t>20.08.2015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1D2E9-8CB3-40D7-AB96-DB5F2982F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2DCE-DBB9-49BA-A4CD-147933CB4A4D}" type="datetimeFigureOut">
              <a:rPr lang="ru-RU" smtClean="0"/>
              <a:t>20.08.2015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1D2E9-8CB3-40D7-AB96-DB5F2982F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2DCE-DBB9-49BA-A4CD-147933CB4A4D}" type="datetimeFigureOut">
              <a:rPr lang="ru-RU" smtClean="0"/>
              <a:t>20.08.2015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D31D2E9-8CB3-40D7-AB96-DB5F2982F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2DCE-DBB9-49BA-A4CD-147933CB4A4D}" type="datetimeFigureOut">
              <a:rPr lang="ru-RU" smtClean="0"/>
              <a:t>20.08.2015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1D2E9-8CB3-40D7-AB96-DB5F2982FBD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2DCE-DBB9-49BA-A4CD-147933CB4A4D}" type="datetimeFigureOut">
              <a:rPr lang="ru-RU" smtClean="0"/>
              <a:t>20.08.2015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1D2E9-8CB3-40D7-AB96-DB5F2982F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2DCE-DBB9-49BA-A4CD-147933CB4A4D}" type="datetimeFigureOut">
              <a:rPr lang="ru-RU" smtClean="0"/>
              <a:t>20.08.2015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D31D2E9-8CB3-40D7-AB96-DB5F2982FBD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2DCE-DBB9-49BA-A4CD-147933CB4A4D}" type="datetimeFigureOut">
              <a:rPr lang="ru-RU" smtClean="0"/>
              <a:t>20.08.2015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1D2E9-8CB3-40D7-AB96-DB5F2982F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2DCE-DBB9-49BA-A4CD-147933CB4A4D}" type="datetimeFigureOut">
              <a:rPr lang="ru-RU" smtClean="0"/>
              <a:t>20.08.2015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1D2E9-8CB3-40D7-AB96-DB5F2982F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2DCE-DBB9-49BA-A4CD-147933CB4A4D}" type="datetimeFigureOut">
              <a:rPr lang="ru-RU" smtClean="0"/>
              <a:t>20.08.2015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1D2E9-8CB3-40D7-AB96-DB5F2982FB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2DCE-DBB9-49BA-A4CD-147933CB4A4D}" type="datetimeFigureOut">
              <a:rPr lang="ru-RU" smtClean="0"/>
              <a:t>20.08.2015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1D2E9-8CB3-40D7-AB96-DB5F2982FBD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412DCE-DBB9-49BA-A4CD-147933CB4A4D}" type="datetimeFigureOut">
              <a:rPr lang="ru-RU" smtClean="0"/>
              <a:t>20.08.2015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31D2E9-8CB3-40D7-AB96-DB5F2982FBD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grekova\Documents\&#1050;&#1052;&#1054;\&#1052;&#1052;&#1054;.docx" TargetMode="External"/><Relationship Id="rId2" Type="http://schemas.openxmlformats.org/officeDocument/2006/relationships/hyperlink" Target="file:///C:\Users\grekova\Documents\&#1050;&#1052;&#1054;\&#1052;&#1077;&#1078;&#1076;&#1091;&#1085;&#1072;&#1088;&#1086;&#1076;&#1085;&#1086;&#1077;&#1080;&#1089;&#1089;&#1083;&#1077;&#1076;&#1086;&#1074;&#1072;&#1085;&#1080;&#1077;%20&#1082;&#1072;&#1095;&#1077;&#1089;&#1090;&#1074;&#1072;%20&#1096;&#1082;&#1086;&#1083;&#1100;&#1085;&#1086;&#1075;&#1086;%20&#1084;&#1072;&#1090;&#1077;&#1084;&#1072;&#1090;&#1080;&#1095;&#1077;&#1089;&#1082;&#1086;&#1075;&#1086;%20&#1080;%20&#1077;&#1089;&#1090;&#1077;&#1089;&#1090;&#1074;&#1077;&#1085;&#1085;&#1086;&#1085;&#1072;&#1091;&#1095;&#1085;&#1086;&#1075;&#1086;%20&#1086;&#1073;&#1088;&#1072;&#1079;&#1086;&#1074;&#1072;&#1085;&#1080;&#1103;%20TIMSS.docx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grekova\Documents\&#1050;&#1086;&#1085;&#1094;&#1077;&#1087;&#1094;&#1080;&#1103;%20&#1084;&#1072;&#1090;&#1077;&#1084;&#1072;&#1090;&#1080;&#1095;&#1077;&#1089;&#1082;&#1086;&#1075;&#1086;%20&#1086;&#1073;&#1088;&#1072;&#1079;&#1086;&#1074;&#1072;&#1085;&#1080;&#1103;\&#1050;&#1086;&#1085;&#1094;&#1077;&#1087;&#1094;&#1080;&#1103;%20&#1088;&#1072;&#1079;&#1074;&#1080;&#1090;&#1080;&#1103;%20&#1086;&#1073;&#1088;&#1072;&#1079;&#1086;&#1074;&#1072;&#1085;&#1080;&#1103;%20&#1085;&#1072;%202016-2020&#1075;&#1075;.pdf" TargetMode="External"/><Relationship Id="rId2" Type="http://schemas.openxmlformats.org/officeDocument/2006/relationships/hyperlink" Target="file:///C:\Users\grekova\Documents\&#1050;&#1052;&#1054;\&#1050;&#1086;&#1085;&#1094;&#1077;&#1087;&#1094;&#1080;&#1103;%20&#1088;&#1072;&#1079;&#1074;&#1080;&#1090;&#1080;&#1103;%20&#1086;&#1073;&#1088;&#1072;&#1079;&#1086;&#1074;&#1072;&#1085;&#1080;&#1103;%20&#1085;&#1072;%202016-2020&#1075;&#1075;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Users\grekova\Documents\&#1050;&#1052;&#1054;\&#1055;&#1083;&#1072;&#1085;%20&#1056;&#1060;.doc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TIMSS" TargetMode="External"/><Relationship Id="rId2" Type="http://schemas.openxmlformats.org/officeDocument/2006/relationships/hyperlink" Target="http://www.pippkro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vestnikedu.ru/2014/03/" TargetMode="External"/><Relationship Id="rId4" Type="http://schemas.openxmlformats.org/officeDocument/2006/relationships/hyperlink" Target="http://imo-official.or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grekova\Documents\&#1050;&#1052;&#1054;\&#1050;&#1086;&#1085;&#1094;&#1077;&#1087;&#1094;&#1080;&#1103;%20&#1088;&#1072;&#1079;&#1074;&#1080;&#1090;&#1080;&#1103;%20&#1084;&#1072;&#1090;&#1077;&#1084;&#1072;&#1090;&#1080;&#1095;&#1077;&#1089;&#1082;&#1086;&#1075;&#1086;%20&#1086;&#1073;&#1088;&#1072;&#1079;&#1086;&#1074;&#1072;&#1085;&#1080;&#1103;%20&#1074;%20&#1056;&#1060;.pdf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ttp://www.niro.nnov.ru/_data/objects/0001/9260/view_file.jpg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7" r="12667"/>
          <a:stretch>
            <a:fillRect/>
          </a:stretch>
        </p:blipFill>
        <p:spPr bwMode="auto">
          <a:xfrm>
            <a:off x="2699791" y="549275"/>
            <a:ext cx="4550321" cy="316775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861048"/>
            <a:ext cx="8136904" cy="266429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Концепции 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математического 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плане 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её </a:t>
            </a:r>
            <a:r>
              <a:rPr lang="ru-RU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</a:t>
            </a:r>
            <a:r>
              <a:rPr lang="ru-RU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7164288" y="6021288"/>
            <a:ext cx="114400" cy="150912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250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Россия имеет значительный опыт в математическом образовании и науке, накопленный в 1950 - 1980 годах, - отмечают авторы.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916832"/>
            <a:ext cx="8686800" cy="4163293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математического образования, сложившаяся в России, является прямой наследницей советской системы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сохранить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ее достоинства и преодолеть серьезные недостатки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34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88640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Россия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продолжает занимать одну из ведущих позиций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математического образования, уступая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азиатской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свидетельствуют итоги международных исследований: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результатам тестирования учащихся 8-х классов по математике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Российская Федерация находится на 6 месте из 42-х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 (2011г.).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Международной математической олимпиаде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неофициальном командном зачёте российская команда оказалась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месте из 100 команд, участвующих 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Олимпиаде (2015г.).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27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184576"/>
          </a:xfrm>
        </p:spPr>
        <p:txBody>
          <a:bodyPr>
            <a:normAutofit/>
          </a:bodyPr>
          <a:lstStyle/>
          <a:p>
            <a:r>
              <a:rPr lang="ru-RU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Между тем достижения российских школьников редко отражаются в средствах массовой информации, их имена не звучат, фамилии учителей также нигде не упоминаются.</a:t>
            </a:r>
            <a:br>
              <a:rPr lang="ru-RU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(Например,  2007 году команда школьников из России заняла 1-е место в международной математической олимпиаде, но это событие совершенно не получило никакой огласки на фоне победы </a:t>
            </a:r>
            <a:r>
              <a:rPr lang="ru-RU" sz="2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Д.Билана</a:t>
            </a:r>
            <a:r>
              <a:rPr lang="ru-RU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Евровидении).</a:t>
            </a:r>
            <a:endParaRPr lang="ru-RU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49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692150"/>
            <a:ext cx="7832725" cy="5689600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математического образования на всех уровнях образования продолжает устаревать и остается формальным и оторванным от жизни, нарушена его преемственность между уровнями образования.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образовательных учреждениях игнорируют способности и особенности учащихся, просто "натаскивая" их на экзамен.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университетах при этом математическое образование оторвано от современной науки и практики, его уровень падает, что обусловлено отсутствием механизма своевременного обновления содержания математического образования, недостаточной интегрированностью российской науки в мировую</a:t>
            </a:r>
            <a:r>
              <a:rPr lang="ru-RU" dirty="0"/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42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ru-RU" sz="3000" b="1" kern="1200" cap="none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 и  предлагаемые  мероприятия</a:t>
            </a:r>
            <a:endParaRPr lang="ru-RU" sz="3000" b="1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97152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sz="50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Закрепляют, углубляют и ускоряют уже идущие процессы,</a:t>
            </a:r>
            <a:r>
              <a:rPr lang="ru-RU" sz="5000" kern="1200" baseline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конкретизируют документы</a:t>
            </a:r>
            <a:r>
              <a:rPr lang="ru-RU" sz="50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(ФГОС, </a:t>
            </a:r>
            <a:r>
              <a:rPr lang="ru-RU" sz="500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профстандарт</a:t>
            </a:r>
            <a:r>
              <a:rPr lang="ru-RU" sz="50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стандарты педагогического образования</a:t>
            </a:r>
            <a:r>
              <a:rPr lang="ru-RU" sz="5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ГИА</a:t>
            </a:r>
            <a:r>
              <a:rPr lang="ru-RU" sz="5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меры </a:t>
            </a:r>
            <a:r>
              <a:rPr lang="ru-RU" sz="50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измерители эффективности…).</a:t>
            </a:r>
          </a:p>
          <a:p>
            <a:pPr marL="0" lvl="0" indent="0">
              <a:buNone/>
            </a:pPr>
            <a:endParaRPr lang="ru-RU" sz="50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/>
            <a:r>
              <a:rPr lang="ru-RU" sz="50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Встраиваются в </a:t>
            </a:r>
            <a:r>
              <a:rPr lang="ru-RU" sz="50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2" action="ppaction://hlinkfile"/>
              </a:rPr>
              <a:t>Федеральную целевую государственную программу развития образования на 2016 – 2020</a:t>
            </a:r>
            <a:r>
              <a:rPr lang="ru-RU" sz="50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3" action="ppaction://hlinkfile"/>
              </a:rPr>
              <a:t> </a:t>
            </a:r>
            <a:r>
              <a:rPr lang="ru-RU" sz="50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региональные</a:t>
            </a:r>
            <a:r>
              <a:rPr lang="ru-RU" sz="5000" kern="1200" baseline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программы.</a:t>
            </a:r>
          </a:p>
          <a:p>
            <a:pPr marL="0" lvl="0" indent="0">
              <a:buNone/>
            </a:pPr>
            <a:endParaRPr lang="ru-RU" sz="50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/>
            <a:r>
              <a:rPr lang="ru-RU" sz="5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План </a:t>
            </a:r>
            <a:r>
              <a:rPr lang="ru-RU" sz="5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мероприятий по реализации </a:t>
            </a:r>
            <a:r>
              <a:rPr lang="ru-RU" sz="5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Концепции</a:t>
            </a:r>
            <a:r>
              <a:rPr lang="en-US" sz="5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 </a:t>
            </a:r>
            <a:r>
              <a:rPr lang="ru-RU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50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ожет послужить моделью для других областей 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val="350845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non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выделить ключевые направления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/>
          <a:lstStyle/>
          <a:p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разработки, апробации и внедрения </a:t>
            </a: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новых 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элементов  содержания </a:t>
            </a: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математического 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(математическая логика,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теория алгоритмов 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игр, 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множеств,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теория  вероятности и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математической статистики и др.) в организациях, осуществляющих образовательную деятельность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50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non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выделить ключевые направления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разработки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апробации  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внедрения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новых 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учебно-методических комплексов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и  инструментов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в электронной форме, по математике и информатике в организациях, осуществляющих образовательную деятельность (для разных профилей обучения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055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non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выделить ключевые направления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проведения  анализа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результативных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практик, 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 и </a:t>
            </a: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 преподавания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с лицами с ограниченными возможностями здоровья и инвалидами, и разработки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предложений  по  их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8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non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выделить ключевые направления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проведения   анализа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результативных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  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  лидеров </a:t>
            </a: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математического 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региональных)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 разработки  методических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 их  поддержке 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распространению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304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548680"/>
            <a:ext cx="86868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300" b="1" cap="non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выделить ключевые направления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>
            <a:normAutofit/>
          </a:bodyPr>
          <a:lstStyle/>
          <a:p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методических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составлению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 учебных </a:t>
            </a: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траекторий обучения) обучающихся, реализующих образовательные программы начального общего, основного общего и среднего общего образования, на основе их интересов и с учетом различных подходов к формированию направлений содержания математического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39733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ru-RU" altLang="ru-RU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7 мая 2012 года № 599 </a:t>
            </a:r>
            <a:endParaRPr lang="ru-RU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496944" cy="4392488"/>
          </a:xfrm>
        </p:spPr>
        <p:txBody>
          <a:bodyPr>
            <a:normAutofit/>
          </a:bodyPr>
          <a:lstStyle/>
          <a:p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«Правительству Российской Федерации: </a:t>
            </a:r>
          </a:p>
          <a:p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обеспечить реализацию следующих мероприятий в области образования:… </a:t>
            </a:r>
          </a:p>
          <a:p>
            <a:pPr lvl="1"/>
            <a:r>
              <a:rPr lang="ru-RU" alt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разработку и утверждение в декабре 2013 г. Концепции развития математического образования в Российской Федерации на основе аналитических данных о состоянии математического образования на различных уровнях образования…»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0584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200" y="332656"/>
            <a:ext cx="8435280" cy="574746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Глубокое изучение нормативных документов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планов реализации Концепции на уровне отдельных территорий и образовательных учреждений,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итоговой аттестации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требований Федеральных государственных образовательных стандартов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механизм успешной реализации Концепции математического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361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Ссылки: 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http://www.pippkro.ru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ru.wikipedia.org/wiki/TIMSS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http://imo-official.org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vestnikedu.ru/2014/03/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60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Содержимое 2"/>
          <p:cNvSpPr>
            <a:spLocks noGrp="1"/>
          </p:cNvSpPr>
          <p:nvPr>
            <p:ph idx="1"/>
          </p:nvPr>
        </p:nvSpPr>
        <p:spPr>
          <a:xfrm>
            <a:off x="214313" y="142875"/>
            <a:ext cx="4286250" cy="6429375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ru-RU" altLang="ru-RU" smtClean="0"/>
          </a:p>
          <a:p>
            <a:pPr algn="ctr">
              <a:buFont typeface="Arial" charset="0"/>
              <a:buNone/>
            </a:pPr>
            <a:r>
              <a:rPr lang="ru-RU" alt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Концепция </a:t>
            </a:r>
          </a:p>
          <a:p>
            <a:pPr algn="ctr">
              <a:buFont typeface="Arial" charset="0"/>
              <a:buNone/>
            </a:pPr>
            <a:r>
              <a:rPr lang="ru-RU" alt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развития математического образования в Российской Федерации</a:t>
            </a:r>
          </a:p>
          <a:p>
            <a:pPr>
              <a:buFont typeface="Arial" charset="0"/>
              <a:buNone/>
            </a:pPr>
            <a:endParaRPr lang="ru-RU" altLang="ru-RU" smtClean="0"/>
          </a:p>
          <a:p>
            <a:pPr>
              <a:buFont typeface="Arial" charset="0"/>
              <a:buNone/>
            </a:pPr>
            <a:endParaRPr lang="ru-RU" altLang="ru-RU" smtClean="0"/>
          </a:p>
          <a:p>
            <a:pPr algn="ctr">
              <a:buFont typeface="Arial" charset="0"/>
              <a:buNone/>
            </a:pP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24 декабря 2013 г.</a:t>
            </a:r>
          </a:p>
          <a:p>
            <a:pPr algn="ctr">
              <a:buFont typeface="Arial" charset="0"/>
              <a:buNone/>
            </a:pP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 № 2506-р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27680" t="21250" r="27539" b="11124"/>
          <a:stretch>
            <a:fillRect/>
          </a:stretch>
        </p:blipFill>
        <p:spPr bwMode="auto">
          <a:xfrm>
            <a:off x="4500562" y="142852"/>
            <a:ext cx="4510286" cy="64294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91654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2014 года ознаменовалось знаковым событием – Правительство РФ утвердило </a:t>
            </a:r>
            <a:r>
              <a:rPr lang="ru-RU" sz="2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Концепцию развития математического образования в Российской Федерации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. 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737341"/>
              </p:ext>
            </p:extLst>
          </p:nvPr>
        </p:nvGraphicFramePr>
        <p:xfrm>
          <a:off x="304800" y="1844823"/>
          <a:ext cx="86868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0"/>
              </a:tblGrid>
              <a:tr h="3842395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ПРАВИТЕЛЬСТВО РОССИЙСКОЙ ФЕДЕРАЦИИ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РАСПОРЯЖЕНИЕ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24 декабря 2013 г. № 2506-р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МОСКВА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Утвердить прилагаемую Концепцию развития математического образования в Российской Федерации.</a:t>
                      </a:r>
                    </a:p>
                    <a:p>
                      <a:pPr marL="342900" indent="-342900">
                        <a:buAutoNum type="arabicPeriod" startAt="2"/>
                      </a:pP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Минобрнауки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России утвердить в 3-месячный срок план мероприятий по реализации Концепции развития математического образования в Российской Федерации.</a:t>
                      </a:r>
                    </a:p>
                    <a:p>
                      <a:pPr marL="0" indent="0">
                        <a:buNone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r">
                        <a:buNone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6520" marR="96520"/>
                </a:tc>
              </a:tr>
            </a:tbl>
          </a:graphicData>
        </a:graphic>
      </p:graphicFrame>
      <p:pic>
        <p:nvPicPr>
          <p:cNvPr id="14" name="Рисунок 13" descr="C:\Users\grekova\AppData\Local\Temp\FineReader10\media\image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365104"/>
            <a:ext cx="2994025" cy="1386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1487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3610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Концепции утверждается </a:t>
            </a:r>
            <a:r>
              <a:rPr lang="ru-RU" sz="24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математики</a:t>
            </a:r>
            <a:r>
              <a:rPr lang="ru-RU" sz="24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современном мире и в России: </a:t>
            </a:r>
            <a:r>
              <a:rPr lang="ru-RU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 дисциплина, которая </a:t>
            </a:r>
            <a:r>
              <a:rPr lang="ru-RU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занимает особое место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науке, культуре и общественной жизни, являясь одной из важнейших составляющих мирового научно-технического прогресса. </a:t>
            </a:r>
            <a:endParaRPr lang="ru-RU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 играет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системообразующую роль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развивая познавательные способности человека, в том числе к логическому мышлению,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влияя на преподавание других дисциплин. </a:t>
            </a:r>
            <a:endParaRPr lang="ru-RU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Качественное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математическое образование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каждому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его успешной жизни в современном обществе.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683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Разработчики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  указывают  на  то</a:t>
            </a:r>
            <a:r>
              <a:rPr lang="ru-RU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что </a:t>
            </a:r>
            <a:r>
              <a:rPr lang="ru-RU" sz="2400" b="1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</a:t>
            </a:r>
            <a:r>
              <a:rPr lang="ru-RU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математической </a:t>
            </a:r>
            <a:r>
              <a:rPr lang="ru-RU" sz="2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</a:t>
            </a:r>
            <a:r>
              <a:rPr lang="ru-RU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математического </a:t>
            </a:r>
            <a:r>
              <a:rPr lang="ru-RU" sz="2400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математической </a:t>
            </a:r>
            <a:r>
              <a:rPr lang="ru-RU" sz="2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грамотности  всего </a:t>
            </a:r>
            <a:r>
              <a:rPr lang="ru-RU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населения, </a:t>
            </a:r>
            <a:r>
              <a:rPr lang="ru-RU" sz="2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эффективного </a:t>
            </a:r>
            <a:r>
              <a:rPr lang="ru-RU" sz="2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использования  современных  математических методов  зависят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природных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экономики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бороноспособность;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109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alt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Цели и задачи Концепции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Цель – вывести российское математическое образование на лидирующее положение в мире.</a:t>
            </a:r>
          </a:p>
        </p:txBody>
      </p:sp>
    </p:spTree>
    <p:extLst>
      <p:ext uri="{BB962C8B-B14F-4D97-AF65-F5344CB8AC3E}">
        <p14:creationId xmlns:p14="http://schemas.microsoft.com/office/powerpoint/2010/main" val="445323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Концепции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выделяются  три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типа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 развития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математического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образования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435280" cy="4104456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</a:p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</a:p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Кадры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337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332656"/>
            <a:ext cx="885698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 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студентов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связана: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общественной недооценкой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значимости математического образования,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перегруженностью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программ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образования, профессионального образования,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оценочных и методических материалов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техническими элементами и устаревшим содержанием,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отсутствием учебных программ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отвечающих потребностям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действительному уровню их подготовки.</a:t>
            </a:r>
          </a:p>
        </p:txBody>
      </p:sp>
    </p:spTree>
    <p:extLst>
      <p:ext uri="{BB962C8B-B14F-4D97-AF65-F5344CB8AC3E}">
        <p14:creationId xmlns:p14="http://schemas.microsoft.com/office/powerpoint/2010/main" val="24659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416</TotalTime>
  <Words>636</Words>
  <Application>Microsoft Office PowerPoint</Application>
  <PresentationFormat>Экран (4:3)</PresentationFormat>
  <Paragraphs>85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О  Концепции   развития математического   образования   и   плане   мероприятий    по  её реализации </vt:lpstr>
      <vt:lpstr>Указ Президента РФ от 7 мая 2012 года № 599 </vt:lpstr>
      <vt:lpstr>Презентация PowerPoint</vt:lpstr>
      <vt:lpstr> Начало 2014 года ознаменовалось знаковым событием – Правительство РФ утвердило Концепцию развития математического образования в Российской Федерации.  </vt:lpstr>
      <vt:lpstr> в Концепции утверждается значение математики в современном мире и в России: эта дисциплина, которая  </vt:lpstr>
      <vt:lpstr>Разработчики  документа  указывают  на  то,  что от уровня математической  науки,  математического образования и математической  грамотности  всего населения,  от эффективного  использования  современных  математических методов  зависят: </vt:lpstr>
      <vt:lpstr>III. Цели и задачи Концепции</vt:lpstr>
      <vt:lpstr>В Концепции  выделяются  три типа  проблем  развития математического   образования:</vt:lpstr>
      <vt:lpstr>Презентация PowerPoint</vt:lpstr>
      <vt:lpstr>Россия имеет значительный опыт в математическом образовании и науке, накопленный в 1950 - 1980 годах, - отмечают авторы.</vt:lpstr>
      <vt:lpstr>Презентация PowerPoint</vt:lpstr>
      <vt:lpstr> Между тем достижения российских школьников редко отражаются в средствах массовой информации, их имена не звучат, фамилии учителей также нигде не упоминаются.   (Например,  2007 году команда школьников из России заняла 1-е место в международной математической олимпиаде, но это событие совершенно не получило никакой огласки на фоне победы Д.Билана на Евровидении).</vt:lpstr>
      <vt:lpstr>Презентация PowerPoint</vt:lpstr>
      <vt:lpstr>Концепция  и  предлагаемые  мероприятия</vt:lpstr>
      <vt:lpstr>Можно выделить ключевые направления: </vt:lpstr>
      <vt:lpstr>Можно выделить ключевые направления: </vt:lpstr>
      <vt:lpstr>Можно выделить ключевые направления: </vt:lpstr>
      <vt:lpstr>Можно выделить ключевые направления: </vt:lpstr>
      <vt:lpstr>Можно выделить ключевые направления: </vt:lpstr>
      <vt:lpstr>Презентация PowerPoint</vt:lpstr>
      <vt:lpstr>Ссылки: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Ю. Грекова</dc:creator>
  <cp:lastModifiedBy>Ирина Ю. Грекова</cp:lastModifiedBy>
  <cp:revision>28</cp:revision>
  <dcterms:created xsi:type="dcterms:W3CDTF">2015-08-18T09:00:14Z</dcterms:created>
  <dcterms:modified xsi:type="dcterms:W3CDTF">2015-08-20T06:06:28Z</dcterms:modified>
</cp:coreProperties>
</file>