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</p:sldMasterIdLst>
  <p:notesMasterIdLst>
    <p:notesMasterId r:id="rId41"/>
  </p:notesMasterIdLst>
  <p:sldIdLst>
    <p:sldId id="298" r:id="rId3"/>
    <p:sldId id="400" r:id="rId4"/>
    <p:sldId id="360" r:id="rId5"/>
    <p:sldId id="402" r:id="rId6"/>
    <p:sldId id="339" r:id="rId7"/>
    <p:sldId id="349" r:id="rId8"/>
    <p:sldId id="407" r:id="rId9"/>
    <p:sldId id="408" r:id="rId10"/>
    <p:sldId id="393" r:id="rId11"/>
    <p:sldId id="394" r:id="rId12"/>
    <p:sldId id="395" r:id="rId13"/>
    <p:sldId id="411" r:id="rId14"/>
    <p:sldId id="441" r:id="rId15"/>
    <p:sldId id="412" r:id="rId16"/>
    <p:sldId id="414" r:id="rId17"/>
    <p:sldId id="417" r:id="rId18"/>
    <p:sldId id="416" r:id="rId19"/>
    <p:sldId id="367" r:id="rId20"/>
    <p:sldId id="419" r:id="rId21"/>
    <p:sldId id="420" r:id="rId22"/>
    <p:sldId id="369" r:id="rId23"/>
    <p:sldId id="422" r:id="rId24"/>
    <p:sldId id="425" r:id="rId25"/>
    <p:sldId id="357" r:id="rId26"/>
    <p:sldId id="373" r:id="rId27"/>
    <p:sldId id="435" r:id="rId28"/>
    <p:sldId id="436" r:id="rId29"/>
    <p:sldId id="438" r:id="rId30"/>
    <p:sldId id="374" r:id="rId31"/>
    <p:sldId id="439" r:id="rId32"/>
    <p:sldId id="370" r:id="rId33"/>
    <p:sldId id="430" r:id="rId34"/>
    <p:sldId id="372" r:id="rId35"/>
    <p:sldId id="375" r:id="rId36"/>
    <p:sldId id="440" r:id="rId37"/>
    <p:sldId id="442" r:id="rId38"/>
    <p:sldId id="377" r:id="rId39"/>
    <p:sldId id="378" r:id="rId40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5F5F5F"/>
    <a:srgbClr val="B2B2B2"/>
    <a:srgbClr val="0099CC"/>
    <a:srgbClr val="CC3300"/>
    <a:srgbClr val="0000CC"/>
    <a:srgbClr val="5F84D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374" autoAdjust="0"/>
    <p:restoredTop sz="94348" autoAdjust="0"/>
  </p:normalViewPr>
  <p:slideViewPr>
    <p:cSldViewPr>
      <p:cViewPr varScale="1">
        <p:scale>
          <a:sx n="69" d="100"/>
          <a:sy n="69" d="100"/>
        </p:scale>
        <p:origin x="-11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Динамика образовательных результатов по математике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Лист2!$C$5</c:f>
              <c:strCache>
                <c:ptCount val="1"/>
                <c:pt idx="0">
                  <c:v>Числа и действия с ними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Лист2!$D$3:$L$4</c:f>
              <c:multiLvlStrCache>
                <c:ptCount val="9"/>
                <c:lvl>
                  <c:pt idx="0">
                    <c:v>% выполнения всех заданий</c:v>
                  </c:pt>
                  <c:pt idx="1">
                    <c:v>% качества выполнения заданий стандартного уровня</c:v>
                  </c:pt>
                  <c:pt idx="2">
                    <c:v>% качества выполнения заданий повышенного уровня</c:v>
                  </c:pt>
                  <c:pt idx="3">
                    <c:v>% выполнения всех заданий</c:v>
                  </c:pt>
                  <c:pt idx="4">
                    <c:v>% качества выполнения заданий стандартного уровня</c:v>
                  </c:pt>
                  <c:pt idx="5">
                    <c:v>% качества выполнения заданий повышенного уровня</c:v>
                  </c:pt>
                  <c:pt idx="6">
                    <c:v>% выполнения всех заданий</c:v>
                  </c:pt>
                  <c:pt idx="7">
                    <c:v>% качества выполнения заданий стандартного уровня</c:v>
                  </c:pt>
                  <c:pt idx="8">
                    <c:v>% качества выполнения заданий повышенного уровня</c:v>
                  </c:pt>
                </c:lvl>
                <c:lvl>
                  <c:pt idx="0">
                    <c:v>Диагностическая работа</c:v>
                  </c:pt>
                  <c:pt idx="3">
                    <c:v>Самостоятельная домашняя работа</c:v>
                  </c:pt>
                  <c:pt idx="6">
                    <c:v>Проверочная работа</c:v>
                  </c:pt>
                </c:lvl>
              </c:multiLvlStrCache>
            </c:multiLvlStrRef>
          </c:cat>
          <c:val>
            <c:numRef>
              <c:f>Лист2!$D$5:$L$5</c:f>
              <c:numCache>
                <c:formatCode>General</c:formatCode>
                <c:ptCount val="9"/>
                <c:pt idx="0">
                  <c:v>73</c:v>
                </c:pt>
                <c:pt idx="1">
                  <c:v>33</c:v>
                </c:pt>
                <c:pt idx="2">
                  <c:v>21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96</c:v>
                </c:pt>
                <c:pt idx="7">
                  <c:v>68</c:v>
                </c:pt>
                <c:pt idx="8">
                  <c:v>47</c:v>
                </c:pt>
              </c:numCache>
            </c:numRef>
          </c:val>
        </c:ser>
        <c:ser>
          <c:idx val="1"/>
          <c:order val="1"/>
          <c:tx>
            <c:strRef>
              <c:f>Лист2!$C$6</c:f>
              <c:strCache>
                <c:ptCount val="1"/>
                <c:pt idx="0">
                  <c:v>Величины и их измерения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Лист2!$D$3:$L$4</c:f>
              <c:multiLvlStrCache>
                <c:ptCount val="9"/>
                <c:lvl>
                  <c:pt idx="0">
                    <c:v>% выполнения всех заданий</c:v>
                  </c:pt>
                  <c:pt idx="1">
                    <c:v>% качества выполнения заданий стандартного уровня</c:v>
                  </c:pt>
                  <c:pt idx="2">
                    <c:v>% качества выполнения заданий повышенного уровня</c:v>
                  </c:pt>
                  <c:pt idx="3">
                    <c:v>% выполнения всех заданий</c:v>
                  </c:pt>
                  <c:pt idx="4">
                    <c:v>% качества выполнения заданий стандартного уровня</c:v>
                  </c:pt>
                  <c:pt idx="5">
                    <c:v>% качества выполнения заданий повышенного уровня</c:v>
                  </c:pt>
                  <c:pt idx="6">
                    <c:v>% выполнения всех заданий</c:v>
                  </c:pt>
                  <c:pt idx="7">
                    <c:v>% качества выполнения заданий стандартного уровня</c:v>
                  </c:pt>
                  <c:pt idx="8">
                    <c:v>% качества выполнения заданий повышенного уровня</c:v>
                  </c:pt>
                </c:lvl>
                <c:lvl>
                  <c:pt idx="0">
                    <c:v>Диагностическая работа</c:v>
                  </c:pt>
                  <c:pt idx="3">
                    <c:v>Самостоятельная домашняя работа</c:v>
                  </c:pt>
                  <c:pt idx="6">
                    <c:v>Проверочная работа</c:v>
                  </c:pt>
                </c:lvl>
              </c:multiLvlStrCache>
            </c:multiLvlStrRef>
          </c:cat>
          <c:val>
            <c:numRef>
              <c:f>Лист2!$D$6:$L$6</c:f>
              <c:numCache>
                <c:formatCode>General</c:formatCode>
                <c:ptCount val="9"/>
                <c:pt idx="0">
                  <c:v>67</c:v>
                </c:pt>
                <c:pt idx="1">
                  <c:v>39</c:v>
                </c:pt>
                <c:pt idx="2">
                  <c:v>23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89</c:v>
                </c:pt>
                <c:pt idx="7">
                  <c:v>76</c:v>
                </c:pt>
                <c:pt idx="8">
                  <c:v>34</c:v>
                </c:pt>
              </c:numCache>
            </c:numRef>
          </c:val>
        </c:ser>
        <c:ser>
          <c:idx val="2"/>
          <c:order val="2"/>
          <c:tx>
            <c:strRef>
              <c:f>Лист2!$C$7</c:f>
              <c:strCache>
                <c:ptCount val="1"/>
                <c:pt idx="0">
                  <c:v>Математический язык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Лист2!$D$3:$L$4</c:f>
              <c:multiLvlStrCache>
                <c:ptCount val="9"/>
                <c:lvl>
                  <c:pt idx="0">
                    <c:v>% выполнения всех заданий</c:v>
                  </c:pt>
                  <c:pt idx="1">
                    <c:v>% качества выполнения заданий стандартного уровня</c:v>
                  </c:pt>
                  <c:pt idx="2">
                    <c:v>% качества выполнения заданий повышенного уровня</c:v>
                  </c:pt>
                  <c:pt idx="3">
                    <c:v>% выполнения всех заданий</c:v>
                  </c:pt>
                  <c:pt idx="4">
                    <c:v>% качества выполнения заданий стандартного уровня</c:v>
                  </c:pt>
                  <c:pt idx="5">
                    <c:v>% качества выполнения заданий повышенного уровня</c:v>
                  </c:pt>
                  <c:pt idx="6">
                    <c:v>% выполнения всех заданий</c:v>
                  </c:pt>
                  <c:pt idx="7">
                    <c:v>% качества выполнения заданий стандартного уровня</c:v>
                  </c:pt>
                  <c:pt idx="8">
                    <c:v>% качества выполнения заданий повышенного уровня</c:v>
                  </c:pt>
                </c:lvl>
                <c:lvl>
                  <c:pt idx="0">
                    <c:v>Диагностическая работа</c:v>
                  </c:pt>
                  <c:pt idx="3">
                    <c:v>Самостоятельная домашняя работа</c:v>
                  </c:pt>
                  <c:pt idx="6">
                    <c:v>Проверочная работа</c:v>
                  </c:pt>
                </c:lvl>
              </c:multiLvlStrCache>
            </c:multiLvlStrRef>
          </c:cat>
          <c:val>
            <c:numRef>
              <c:f>Лист2!$D$7:$L$7</c:f>
              <c:numCache>
                <c:formatCode>General</c:formatCode>
                <c:ptCount val="9"/>
                <c:pt idx="0">
                  <c:v>52</c:v>
                </c:pt>
                <c:pt idx="1">
                  <c:v>32</c:v>
                </c:pt>
                <c:pt idx="2">
                  <c:v>17</c:v>
                </c:pt>
                <c:pt idx="3">
                  <c:v>100</c:v>
                </c:pt>
                <c:pt idx="4">
                  <c:v>96</c:v>
                </c:pt>
                <c:pt idx="5">
                  <c:v>82</c:v>
                </c:pt>
                <c:pt idx="6">
                  <c:v>84</c:v>
                </c:pt>
                <c:pt idx="7">
                  <c:v>79</c:v>
                </c:pt>
                <c:pt idx="8">
                  <c:v>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8300160"/>
        <c:axId val="68318336"/>
        <c:axId val="0"/>
      </c:bar3DChart>
      <c:catAx>
        <c:axId val="683001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0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318336"/>
        <c:crosses val="autoZero"/>
        <c:auto val="1"/>
        <c:lblAlgn val="ctr"/>
        <c:lblOffset val="100"/>
        <c:noMultiLvlLbl val="0"/>
      </c:catAx>
      <c:valAx>
        <c:axId val="68318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83001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C0151D3-81DB-40F6-9105-3D7E38DA411F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850317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/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dirty="0" smtClean="0"/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/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/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800" b="1" dirty="0" smtClean="0">
                <a:solidFill>
                  <a:schemeClr val="bg2"/>
                </a:solidFill>
              </a:rPr>
              <a:t>L/O/G/O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pPr lvl="0"/>
            <a:r>
              <a:rPr lang="en-US" altLang="ru-RU" noProof="0" smtClean="0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ru-RU" noProof="0" smtClean="0"/>
              <a:t>Образец подзаголовка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38270F-9C87-46AF-A8AD-7C2C0D4E5D7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2A459-B27D-4B5C-87FD-EA0D8054F1F1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B40BF-712D-422B-B5A1-ADD788901FB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62"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ru-RU" sz="1800" b="1" smtClean="0">
                <a:solidFill>
                  <a:srgbClr val="FFFFFF"/>
                </a:solidFill>
              </a:rPr>
              <a:t>L/O/G/O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pPr lvl="0"/>
            <a:r>
              <a:rPr lang="en-US" altLang="ru-RU" noProof="0" smtClean="0"/>
              <a:t>Образец заголовка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ru-RU" noProof="0" smtClean="0"/>
              <a:t>Образец подзаголовка</a:t>
            </a:r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641E0C0-581D-453F-AC72-2469C3A8BDA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8339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22F12-9860-4971-8E58-67B1758E4EF0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1806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C1B93-157F-485A-ACCB-EFA90460443D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48079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05671-BEC6-4BDB-A955-3B2FEA1D94DE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6543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83033-7917-4221-9CA7-0717D326442D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77461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029C3-17A8-4F96-BA0D-A1B301AF908B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244225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E738D-5B88-4BAC-84EA-1E1CE701FA0D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15694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A572D-AF78-4BCF-A152-FD098B325857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6989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32E6D-DD1A-4310-AEAB-C584572ACE0E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F25C6-E9AF-4D9E-AE28-D3D9D602D734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00676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FF076-96F5-4856-BE49-B19758B05B4A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342006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264A4-D46A-45B5-9689-A7C46AC31E34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77614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43FED-CC23-4AE3-AD8A-0AACBD94E3D8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2EB1B-8A78-4C09-BFEC-BBD1070E296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2D4F5-7897-47DD-9200-2535CF13736B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9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832E5-AB79-46F5-9447-A332C4C9EEF6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A0940-E02A-44C4-B9A1-B0839BB1A34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2C6BB-17AA-4C6F-B8CF-ED652BE7FBA5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092E-C6EF-4BA4-BB2D-51B176985AD2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 dirty="0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FF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37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 smtClean="0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7D837850-3171-4493-A45B-96F0671D2129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5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ru-RU" dirty="0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FFF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7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7F622C86-4C61-4F54-8561-AEED6CF63468}" type="slidenum">
              <a:rPr lang="en-US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ru-RU">
              <a:solidFill>
                <a:srgbClr val="000000"/>
              </a:solidFill>
            </a:endParaRPr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altLang="ru-RU">
                <a:solidFill>
                  <a:srgbClr val="FFFFFF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69172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54;&#1094;&#1077;&#1085;&#1086;&#1095;&#1085;&#1099;&#1081;%20&#1083;&#1080;&#1089;&#1090;.docx" TargetMode="External"/><Relationship Id="rId2" Type="http://schemas.openxmlformats.org/officeDocument/2006/relationships/hyperlink" Target="&#1044;&#1080;&#1072;&#1075;&#1085;&#1086;&#1089;&#1090;&#1080;&#1095;&#1077;&#1089;&#1082;&#1072;&#1103;%20&#1088;&#1072;&#1073;&#1086;&#1090;&#1072;%20&#1087;&#1086;%20&#1084;&#1072;&#1090;&#1077;&#1084;&#1072;&#1090;&#1080;&#1082;&#1077;%20&#1076;&#1083;&#1103;%205%20&#1082;&#1083;&#1072;&#1089;&#1089;&#1072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6;&#1084;&#1072;&#1096;&#1085;&#1103;&#1103;%20&#1089;&#1072;&#1084;&#1086;&#1089;&#1090;&#1086;&#1103;&#1090;&#1077;&#1083;&#1100;&#1085;&#1072;&#1103;%20&#1088;&#1072;&#1073;&#1086;&#1090;&#1072;%20&#1087;&#1086;%20&#1084;&#1072;&#1090;&#1077;&#1084;&#1072;&#1090;&#1080;&#1082;&#1077;.docx" TargetMode="External"/><Relationship Id="rId2" Type="http://schemas.openxmlformats.org/officeDocument/2006/relationships/hyperlink" Target="&#1056;&#1077;&#1079;&#1091;&#1083;&#1100;&#1090;&#1072;&#1090;&#1099;%20&#1089;&#1090;&#1072;&#1088;&#1090;&#1086;&#1074;&#1086;&#1081;%20&#1088;&#1072;&#1073;&#1086;&#1090;&#1099;%205.doc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file:///C:\Documents%20and%20Settings\Admin\&#1056;&#1072;&#1073;&#1086;&#1095;&#1080;&#1081;%20&#1089;&#1090;&#1086;&#1083;\5.12.av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&#1056;&#1077;&#1079;&#1091;&#1083;&#1100;&#1090;&#1072;&#1090;&#1099;%20&#1087;&#1088;&#1086;&#1074;&#1077;&#1088;&#1086;&#1095;&#1085;&#1086;&#1081;%20&#1088;&#1072;&#1073;&#1086;&#1090;&#1099;%20&#1074;%205.docx" TargetMode="External"/><Relationship Id="rId2" Type="http://schemas.openxmlformats.org/officeDocument/2006/relationships/hyperlink" Target="&#1055;&#1088;&#1086;&#1074;&#1077;&#1088;&#1086;&#1095;&#1085;&#1072;&#1103;%20&#1088;&#1072;&#1073;&#1086;&#1090;&#1072;%20&#1087;&#1086;%20&#1084;&#1072;&#1090;&#1077;&#1084;&#1072;&#1090;&#1080;&#1082;&#1077;.docx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&#1044;&#1080;&#1085;&#1072;&#1084;&#1080;&#1082;&#1072;%20&#1086;&#1073;&#1088;&#1072;&#1079;&#1086;&#1074;&#1072;&#1090;&#1077;&#1083;&#1100;&#1085;&#1099;&#1093;%20&#1088;&#1077;&#1079;&#1091;&#1083;&#1100;&#1090;&#1072;&#1090;&#1086;&#1074;%20&#1087;&#1086;%20&#1088;&#1091;&#1089;&#1089;&#1082;&#1086;&#1084;&#1091;%20&#1103;&#1079;&#1099;&#1082;&#1091;.docx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&#1048;&#1085;&#1076;&#1080;&#1074;&#1080;&#1076;&#1091;&#1072;&#1083;&#1100;&#1085;&#1099;&#1081;%20&#1075;&#1088;&#1072;&#1092;&#1080;&#1082;%20&#1086;&#1073;&#1091;&#1095;&#1077;&#1085;&#1080;&#1103;%20&#1045;&#1092;&#1072;&#1085;&#1086;&#1074;&#1072;%20&#1053;&#1072;&#1089;&#1090;&#1103;.doc" TargetMode="External"/><Relationship Id="rId2" Type="http://schemas.openxmlformats.org/officeDocument/2006/relationships/hyperlink" Target="&#1080;&#1085;&#1076;&#1080;&#1074;&#1080;&#1076;&#1091;&#1072;&#1083;&#1100;&#1085;&#1072;&#1103;%20&#1086;&#1073;&#1088;&#1072;&#1079;&#1086;&#1074;&#1072;&#1090;&#1077;&#1083;&#1100;&#1085;&#1072;&#1103;&#1090;&#1088;&#1072;&#1077;&#1082;&#1090;&#1086;&#1088;&#1080;&#1103;%20&#1080;&#1083;&#1102;&#1096;&#1085;&#1080;&#1082;&#1086;&#1074;.doc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&#1057;&#1086;&#1076;&#1077;&#1088;&#1078;&#1072;&#1090;&#1077;&#1083;&#1100;&#1085;&#1099;&#1077;%20&#1083;&#1080;&#1085;&#1080;&#1080;%20&#1076;&#1083;&#1103;%20&#1092;&#1086;&#1088;&#1084;&#1080;&#1088;&#1091;&#1102;&#1097;&#1077;&#1075;&#1086;%20&#1086;&#1094;&#1077;&#1085;&#1080;&#1074;&#1072;&#1085;&#1080;&#1103;%20&#1087;&#1086;%20&#1087;&#1088;&#1077;&#1076;&#1084;&#1077;&#1090;&#1091;.docx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0" y="357188"/>
            <a:ext cx="9144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Педагогическое исследование</a:t>
            </a:r>
          </a:p>
        </p:txBody>
      </p:sp>
      <p:sp>
        <p:nvSpPr>
          <p:cNvPr id="3075" name="Прямоугольник 4"/>
          <p:cNvSpPr>
            <a:spLocks noChangeArrowheads="1"/>
          </p:cNvSpPr>
          <p:nvPr/>
        </p:nvSpPr>
        <p:spPr bwMode="auto">
          <a:xfrm>
            <a:off x="285750" y="1285860"/>
            <a:ext cx="88582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Педагогическая технология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контроля и оценки в учебной деятельности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(в рамках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федеральной инновационной площадки)</a:t>
            </a:r>
            <a:endParaRPr lang="ru-RU" sz="3200" dirty="0"/>
          </a:p>
        </p:txBody>
      </p:sp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1187624" y="5704680"/>
            <a:ext cx="76328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бюджетное учреждение 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«Средняя общеобразовательная школа №10» </a:t>
            </a:r>
          </a:p>
          <a:p>
            <a:pPr algn="ctr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Арсеньевского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городского округа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Новый законопроект Минобрнауки о дистанционном обучении"/>
          <p:cNvPicPr>
            <a:picLocks noChangeAspect="1" noChangeArrowheads="1"/>
          </p:cNvPicPr>
          <p:nvPr/>
        </p:nvPicPr>
        <p:blipFill>
          <a:blip r:embed="rId2"/>
          <a:srcRect b="5290"/>
          <a:stretch>
            <a:fillRect/>
          </a:stretch>
        </p:blipFill>
        <p:spPr bwMode="auto">
          <a:xfrm>
            <a:off x="188177" y="2899231"/>
            <a:ext cx="2941658" cy="2786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3555" name="Нижний колонтитул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200" smtClean="0">
                <a:solidFill>
                  <a:srgbClr val="FFFFFF"/>
                </a:solidFill>
              </a:rPr>
              <a:t>www.themegallery.com</a:t>
            </a:r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738" y="0"/>
            <a:ext cx="9117012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46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4580" name="Нижний колонтитул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200" smtClean="0">
                <a:solidFill>
                  <a:srgbClr val="FFFFFF"/>
                </a:solidFill>
              </a:rPr>
              <a:t>www.themegallery.com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3043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5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8229600" cy="746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освоения технологии  формирующего оценивания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412875"/>
            <a:ext cx="9036050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учебной предметной программой – выделение в программе ключевых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сквозных содержательных линий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(областей);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в каждой из линий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действий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(понятий);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в каждом способе действий отдельных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операций.</a:t>
            </a:r>
          </a:p>
          <a:p>
            <a:pPr>
              <a:defRPr/>
            </a:pPr>
            <a:endParaRPr lang="ru-RU" alt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Сквозные линии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для фиксации индивидуальной динамики в учебной деятельности школьника (индивидуальный прогресс).</a:t>
            </a:r>
          </a:p>
          <a:p>
            <a:pPr>
              <a:defRPr/>
            </a:pPr>
            <a:endParaRPr lang="ru-RU" alt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действия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для организации действия учащихся в рамках учебной деятельности.</a:t>
            </a:r>
          </a:p>
          <a:p>
            <a:pPr>
              <a:defRPr/>
            </a:pPr>
            <a:endParaRPr lang="ru-RU" alt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</a:t>
            </a:r>
            <a:r>
              <a:rPr lang="ru-RU" alt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 для организации точечной диагностики и коррекции в ходе учебной деятельности (точечная настройка в процессе формирования оценивания)</a:t>
            </a:r>
            <a:endParaRPr lang="ru-RU" altLang="ru-RU" sz="2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74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Описание товара : Магазин канцтоваров &quot;CorpUs.pro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295525"/>
            <a:ext cx="4125912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179388" y="635000"/>
            <a:ext cx="806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Экспертная оценка матрицы учебного предмета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1713" y="2420888"/>
            <a:ext cx="461665" cy="2884713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Содержательная линия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950" y="2295525"/>
            <a:ext cx="4608513" cy="12001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НЕ ВСЁ, ЧЕМУ МЫ УЧИМ ДОЛЖНО ПОДВЕРГАТЬСЯ ОЦЕНИВАНИЮ!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0" y="1484313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Этот этап называется этапом построения </a:t>
            </a:r>
            <a:r>
              <a:rPr lang="ru-RU" altLang="ru-RU" sz="28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матрицы учебного предмета. </a:t>
            </a:r>
            <a:r>
              <a:rPr lang="ru-RU" alt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 матрицы невозможно построить оценочные листы.</a:t>
            </a:r>
          </a:p>
          <a:p>
            <a:pPr eaLnBrk="1" hangingPunct="1"/>
            <a:endParaRPr lang="ru-RU" altLang="ru-RU" sz="28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20638" y="260350"/>
            <a:ext cx="78501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«Кто не видит конечной цели, очень удивляется, придя не туда»                                                                   </a:t>
            </a:r>
            <a:r>
              <a:rPr lang="ru-RU" altLang="ru-RU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Марк Твен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24175"/>
            <a:ext cx="8713788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34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Содержательные линии по математике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7344816" cy="51358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6" t="8970" r="4271" b="7855"/>
          <a:stretch/>
        </p:blipFill>
        <p:spPr bwMode="auto">
          <a:xfrm>
            <a:off x="179512" y="1196752"/>
            <a:ext cx="872932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>
                <a:solidFill>
                  <a:srgbClr val="FFFFFF"/>
                </a:solidFill>
              </a:rPr>
              <a:t>www.themegallery.com</a:t>
            </a:r>
            <a:endParaRPr lang="en-US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51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5603" name="Нижний колонтитул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ru-RU" sz="1200" smtClean="0">
                <a:solidFill>
                  <a:srgbClr val="FFFFFF"/>
                </a:solidFill>
              </a:rPr>
              <a:t>www.themegallery.com</a:t>
            </a:r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8" y="0"/>
            <a:ext cx="9288463" cy="6858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876925"/>
            <a:ext cx="6443663" cy="72072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BBEA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81000"/>
            <a:ext cx="6696744" cy="746125"/>
          </a:xfrm>
        </p:spPr>
        <p:txBody>
          <a:bodyPr/>
          <a:lstStyle/>
          <a:p>
            <a:pPr algn="ctr"/>
            <a:r>
              <a:rPr lang="ru-RU" sz="2800" dirty="0" smtClean="0"/>
              <a:t>Замечания А.Б. Воронцова по содержательным линиям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>
                <a:solidFill>
                  <a:srgbClr val="FFFFFF"/>
                </a:solidFill>
              </a:rPr>
              <a:t>www.themegallery.com</a:t>
            </a:r>
            <a:endParaRPr lang="en-US" altLang="ru-RU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8" t="12875" r="25549" b="9181"/>
          <a:stretch/>
        </p:blipFill>
        <p:spPr bwMode="auto">
          <a:xfrm>
            <a:off x="611560" y="1357744"/>
            <a:ext cx="7704856" cy="546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5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500042"/>
            <a:ext cx="792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апробации (проведение стартовой работы)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2873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Стартовая диагностическая работа по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математике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Оценочный лист к диагностической работе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Оценочный лист.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docx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Documents and Settings\Admin\Мои документы\фото работы\4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8955"/>
          <a:stretch>
            <a:fillRect/>
          </a:stretch>
        </p:blipFill>
        <p:spPr bwMode="auto">
          <a:xfrm>
            <a:off x="500034" y="2064616"/>
            <a:ext cx="4715696" cy="4793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Мои документы\фото работы\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882"/>
          <a:stretch>
            <a:fillRect/>
          </a:stretch>
        </p:blipFill>
        <p:spPr bwMode="auto">
          <a:xfrm>
            <a:off x="1643042" y="797070"/>
            <a:ext cx="5715040" cy="60609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52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1113" y="1412875"/>
            <a:ext cx="8928100" cy="5019675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 соответствии с приказом Министерства Образования и науки РФ №1819 от 26 мая 2011г. «О присвоении статуса Федеральной инновационной площадки на 2011-2015 г.» наша школа входит в состав образовательных учреждений Сетевой Федеральной инновационной площадки по теме:</a:t>
            </a:r>
          </a:p>
          <a:p>
            <a:pPr marL="0" indent="0" algn="just">
              <a:buFontTx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Построение школьной системы оценки качества общего образования»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i="1" smtClean="0">
                <a:latin typeface="Times New Roman" pitchFamily="18" charset="0"/>
                <a:cs typeface="Times New Roman" pitchFamily="18" charset="0"/>
              </a:rPr>
              <a:t>(руководитель проекта А.Б. Воронцов)</a:t>
            </a:r>
            <a:endParaRPr lang="ru-RU" altLang="ru-RU" sz="2000" smtClean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9" b="14183"/>
          <a:stretch>
            <a:fillRect/>
          </a:stretch>
        </p:blipFill>
        <p:spPr bwMode="auto">
          <a:xfrm>
            <a:off x="754063" y="3395663"/>
            <a:ext cx="7921625" cy="339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0" y="188913"/>
            <a:ext cx="83883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Федеральная инновационная площадка на 2011-2015 г</a:t>
            </a:r>
          </a:p>
          <a:p>
            <a:pPr algn="ctr" eaLnBrk="1" hangingPunct="1"/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(48 площадок РФ)</a:t>
            </a: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547938" y="4775200"/>
            <a:ext cx="107950" cy="1095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BBEAA8"/>
              </a:solidFill>
            </a:endParaRPr>
          </a:p>
        </p:txBody>
      </p: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972050"/>
            <a:ext cx="18891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39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527675"/>
            <a:ext cx="122237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39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5935663"/>
            <a:ext cx="136525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39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072188"/>
            <a:ext cx="1222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39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5583238"/>
            <a:ext cx="1222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395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5827713"/>
            <a:ext cx="1222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396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5626100"/>
            <a:ext cx="12223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397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25" y="6430963"/>
            <a:ext cx="1222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39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6003925"/>
            <a:ext cx="190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399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527675"/>
            <a:ext cx="149225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400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4916488"/>
            <a:ext cx="149225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401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289550"/>
            <a:ext cx="12223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402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5310188"/>
            <a:ext cx="93663" cy="9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403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072063"/>
            <a:ext cx="1222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404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4127500"/>
            <a:ext cx="12223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405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4310063"/>
            <a:ext cx="12223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406" name="Picture 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289550"/>
            <a:ext cx="1428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407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308725"/>
            <a:ext cx="122237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408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6207125"/>
            <a:ext cx="122238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409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4972050"/>
            <a:ext cx="122237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410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5873750"/>
            <a:ext cx="122237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411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3" y="5705475"/>
            <a:ext cx="122237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  <p:pic>
        <p:nvPicPr>
          <p:cNvPr id="16412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540375"/>
            <a:ext cx="122237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335B7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0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Результаты стартовой работы 5 Б класс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96" t="27627" r="45117" b="8992"/>
          <a:stretch>
            <a:fillRect/>
          </a:stretch>
        </p:blipFill>
        <p:spPr bwMode="auto">
          <a:xfrm>
            <a:off x="1071538" y="1214422"/>
            <a:ext cx="598613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869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428604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Апробация (фаза запуска)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428736"/>
            <a:ext cx="9144000" cy="8572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с учащимися после проведении стартовой диагностической работы: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142844" y="2214554"/>
            <a:ext cx="8786874" cy="428628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проверяет работу и производит оценку каждого задания;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Результаты стартовой работы 5.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docx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учитель готовит набор заданий для домашней  самостоятельной работы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учащихся;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Домашняя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 самостоятельная работа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математике.docx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  выдает домашнюю самостоятельную работу; 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возврат к стартовой проверочной работе, разбор заданий «на разрыв»;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учащиеся  приходят на консультации по своему запросу для того, чтобы задать вопросы по ходу выполнения домашней самостоятельной работы;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учащихся на тематических мастерских;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защита заданий домашней самостоятельной работы.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Домашняя самостоятельная работа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85926"/>
            <a:ext cx="9001156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Организация  этой линии преследует несколько целей: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выстроить системный процесс самостоятельного учения школьников;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организовать  коррекцию действий по тем разделам учебной программы, по которым выявлены с помощью диагностических и проверочных работ проблемы и трудности;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возможность ученикам выбирать направленность и уровни сложности заданий исходя из их учебно-познавательного интереса;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организовать место проб и самостоятельных исследований по отдельным темам учебных предметов. </a:t>
            </a:r>
            <a:r>
              <a:rPr lang="ru-RU" sz="2400" dirty="0" smtClean="0"/>
              <a:t>                                                         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8850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Формат расписания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 мастерских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имеет следующий вид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1.математика/русский язык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2.математика/русский язык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3.математика/русский язык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4.русский язык/математика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5.русский язык/математика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6.русский язык/математика</a:t>
            </a:r>
          </a:p>
          <a:p>
            <a:pPr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3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428604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Апробация (фаза запуска)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2873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учащихся на тематических мастерских</a:t>
            </a:r>
            <a:endParaRPr lang="ru-RU" b="1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7500989" cy="5000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00042"/>
            <a:ext cx="8429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апробации (проектные задачи)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1536174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Проектные задачи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комплексная оценочная процедура, которая позволяет отслеживать, как формируются не только предметные, но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личностные образовательные результаты.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решения системы проектных задач у школьников формируются следующие способности: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2"/>
          <p:cNvSpPr>
            <a:spLocks noGrp="1"/>
          </p:cNvSpPr>
          <p:nvPr>
            <p:ph idx="1"/>
          </p:nvPr>
        </p:nvSpPr>
        <p:spPr>
          <a:xfrm>
            <a:off x="0" y="3071810"/>
            <a:ext cx="9001156" cy="32861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Рефлексировать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(видеть проблему; анализировать сделанное; видеть трудности, ошибку);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Целеполагать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(ставить и удерживать цели);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Планировать (составлять план своей деятельности);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Моделировать  (представлять способ действия в виде схемы – модели, выделяя всё существенное и главное);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Проявлять инициативу при поиске способа (способов)решения задачи;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Вступать в коммуникацию  (взаимодействовать при решении задачи, отстаивать свою позицию, принимать или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аргументированно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отклонять точки зрения других).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Мои документы\фото работы\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3929090" cy="5651525"/>
          </a:xfrm>
          <a:prstGeom prst="rect">
            <a:avLst/>
          </a:prstGeom>
          <a:noFill/>
        </p:spPr>
      </p:pic>
      <p:pic>
        <p:nvPicPr>
          <p:cNvPr id="2" name="Picture 2" descr="C:\Documents and Settings\Admin\Мои документы\фото работы\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928670"/>
            <a:ext cx="3929090" cy="5619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55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фото работы\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632" r="2425" b="7895"/>
          <a:stretch>
            <a:fillRect/>
          </a:stretch>
        </p:blipFill>
        <p:spPr bwMode="auto">
          <a:xfrm>
            <a:off x="306885" y="928670"/>
            <a:ext cx="8622833" cy="485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70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фото работы\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6129"/>
          <a:stretch>
            <a:fillRect/>
          </a:stretch>
        </p:blipFill>
        <p:spPr bwMode="auto">
          <a:xfrm>
            <a:off x="0" y="928670"/>
            <a:ext cx="4500562" cy="478634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фото работы\40.jpg"/>
          <p:cNvPicPr>
            <a:picLocks noChangeAspect="1" noChangeArrowheads="1"/>
          </p:cNvPicPr>
          <p:nvPr/>
        </p:nvPicPr>
        <p:blipFill>
          <a:blip r:embed="rId3" cstate="print"/>
          <a:srcRect l="3414" r="2708"/>
          <a:stretch>
            <a:fillRect/>
          </a:stretch>
        </p:blipFill>
        <p:spPr bwMode="auto">
          <a:xfrm>
            <a:off x="4572000" y="1357298"/>
            <a:ext cx="4335093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3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00042"/>
            <a:ext cx="8429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апробации (проектные задачи)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G:\5Б\проектные задачи 25.09.14\IMG_3428.JPG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84" y="1428736"/>
            <a:ext cx="8143897" cy="542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4"/>
          <p:cNvSpPr>
            <a:spLocks noChangeArrowheads="1"/>
          </p:cNvSpPr>
          <p:nvPr/>
        </p:nvSpPr>
        <p:spPr bwMode="auto">
          <a:xfrm>
            <a:off x="0" y="571500"/>
            <a:ext cx="83883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Федеральная инновационная площадка на 2014-2015 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50"/>
            <a:ext cx="7177088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357938"/>
            <a:ext cx="72151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4101" name="TextBox 11"/>
          <p:cNvSpPr txBox="1">
            <a:spLocks noChangeArrowheads="1"/>
          </p:cNvSpPr>
          <p:nvPr/>
        </p:nvSpPr>
        <p:spPr bwMode="auto">
          <a:xfrm>
            <a:off x="7215188" y="4357688"/>
            <a:ext cx="20716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Воронцов Алексей Борисович, к.п.н.,  генеральный директор ОИРО </a:t>
            </a:r>
          </a:p>
        </p:txBody>
      </p:sp>
      <p:pic>
        <p:nvPicPr>
          <p:cNvPr id="48140" name="Picture 12" descr="Thumb_medium_vorontso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428736"/>
            <a:ext cx="2143141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858280" cy="9389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образовательных результатов участниками  на примере одной группы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1500174"/>
          <a:ext cx="8429686" cy="5223512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357190"/>
                <a:gridCol w="3643338"/>
                <a:gridCol w="642942"/>
                <a:gridCol w="714380"/>
                <a:gridCol w="714380"/>
                <a:gridCol w="642942"/>
                <a:gridCol w="785818"/>
                <a:gridCol w="928696"/>
              </a:tblGrid>
              <a:tr h="285752"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aseline="0" dirty="0" smtClean="0"/>
                        <a:t> умения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Настя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Денис</a:t>
                      </a:r>
                      <a:r>
                        <a:rPr lang="ru-RU" sz="1200" baseline="0" dirty="0" smtClean="0"/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Семен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Саша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Филипп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Тимофей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Умеет осуществлять продуктивное взаимодействие с другими участниками группы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Способен понимать позиции разных участников коммуникации и продолжать их логику мышления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молчаливый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Умеет действовать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соответствии с заданной инструкцией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Частич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Не пытается вникать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Способен сознательно осуществлять выбор заданий разного уровня, выполнять их.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частично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Способен критично и содержательно оценивать полученный свой результат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Обладает способностью лидера, может организовать работу группы так, чтобы все были задействованы в работе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Умение презентовать свой продукт, отвечать на поставленные вопросы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Может оказать помощь другим  членам команды, видит сам кому нужна помощь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Осуществляет инициативные действия при работе в группе, способен к самостоятельному решению и может взять на себя ответственность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Обладает самостоятельностью суждений, критичностью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отношению к своим и чужим действиями высказываниям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6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500042"/>
            <a:ext cx="7929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апробации (проведение проверочной работы)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572560" cy="507209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Основная цель проверочной работы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уровень самостоятельности школьников при выполнении очередной самостоятельной работы,  оценить качество выполнения самостоятельной работы.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Поэтому содержание проверочной работы повторяет содержание очередной домашней самостоятельной работы и состоит также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из основных содержательных линий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учебного предмета, двух уровневых заданий.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Текст работы: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Проверочная работа по математике.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docx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Результаты проверочной работы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Результаты проверочной работы в 5.docx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Результаты проверочной работы 5 А класса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911" t="29150" r="18264" b="10633"/>
          <a:stretch>
            <a:fillRect/>
          </a:stretch>
        </p:blipFill>
        <p:spPr bwMode="auto">
          <a:xfrm>
            <a:off x="1357289" y="1285860"/>
            <a:ext cx="5869501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59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00042"/>
            <a:ext cx="84296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 апробации (динамика образовательных результатов)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1571612"/>
          <a:ext cx="8715433" cy="4857783"/>
        </p:xfrm>
        <a:graphic>
          <a:graphicData uri="http://schemas.openxmlformats.org/drawingml/2006/table">
            <a:tbl>
              <a:tblPr/>
              <a:tblGrid>
                <a:gridCol w="903500"/>
                <a:gridCol w="918127"/>
                <a:gridCol w="918127"/>
                <a:gridCol w="918127"/>
                <a:gridCol w="844460"/>
                <a:gridCol w="918127"/>
                <a:gridCol w="918127"/>
                <a:gridCol w="691168"/>
                <a:gridCol w="767543"/>
                <a:gridCol w="918127"/>
              </a:tblGrid>
              <a:tr h="3663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Диагностическая работа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Самостоятельная домашняя работа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Проверочная работа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1137">
                <a:tc>
                  <a:txBody>
                    <a:bodyPr/>
                    <a:lstStyle/>
                    <a:p>
                      <a:pPr indent="-901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Содержательные линии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% выполнения всех заданий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% качества выполнения заданий стандартного уровня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% качества выполнения заданий повышенного уровня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% выполнения всех заданий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% качества выполнения заданий стандартного уровня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% качества выполнения заданий повышенного уровня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% выполнения всех заданий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% качества выполнения заданий стандартного уровня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% качества выполнения заданий повышенного уровня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Числа и действия с ними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Величины и их измерения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89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Математический язык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82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Текстовые задачи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78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77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3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Геометрический язык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57158" y="6457890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Динамика образовательных результатов по русскому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языку.docx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28604"/>
            <a:ext cx="80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Промежуточные результаты исследования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736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Анализируя динамику образовательных результатов (см. диаграммы) учащихся при апробировании  оценочных процедур на фазе запуска, можно сделать вывод об эффективности рассмотренной формы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организации образовательного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процесса 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формирования действий контроля и оценки у учащихся как основы для становления умения учиться в основной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школе.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3086100"/>
          <a:ext cx="8929718" cy="37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Итоги года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537" t="19260" r="22675" b="5313"/>
          <a:stretch>
            <a:fillRect/>
          </a:stretch>
        </p:blipFill>
        <p:spPr bwMode="auto">
          <a:xfrm>
            <a:off x="0" y="1142984"/>
            <a:ext cx="442511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3"/>
          <a:srcRect l="1603" t="20698" r="53340" b="21844"/>
          <a:stretch>
            <a:fillRect/>
          </a:stretch>
        </p:blipFill>
        <p:spPr bwMode="auto">
          <a:xfrm>
            <a:off x="4714876" y="1142984"/>
            <a:ext cx="42862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file"/>
              </a:rPr>
              <a:t>индивидуальная </a:t>
            </a:r>
            <a:r>
              <a:rPr lang="ru-RU" dirty="0" err="1" smtClean="0">
                <a:hlinkClick r:id="rId2" action="ppaction://hlinkfile"/>
              </a:rPr>
              <a:t>образовательнаятраектория</a:t>
            </a:r>
            <a:r>
              <a:rPr lang="ru-RU" dirty="0" smtClean="0">
                <a:hlinkClick r:id="rId2" action="ppaction://hlinkfile"/>
              </a:rPr>
              <a:t> </a:t>
            </a:r>
            <a:r>
              <a:rPr lang="ru-RU" dirty="0" err="1" smtClean="0">
                <a:hlinkClick r:id="rId2" action="ppaction://hlinkfile"/>
              </a:rPr>
              <a:t>илюшников</a:t>
            </a:r>
            <a:r>
              <a:rPr lang="ru-RU" dirty="0" smtClean="0">
                <a:hlinkClick r:id="rId2" action="ppaction://hlinkfile"/>
              </a:rPr>
              <a:t>.</a:t>
            </a:r>
            <a:r>
              <a:rPr lang="en-US" dirty="0" smtClean="0">
                <a:hlinkClick r:id="rId2" action="ppaction://hlinkfile"/>
              </a:rPr>
              <a:t>doc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>
                <a:hlinkClick r:id="rId3" action="ppaction://hlinkfile"/>
              </a:rPr>
              <a:t>Индивидуальный график обучения </a:t>
            </a:r>
            <a:r>
              <a:rPr lang="ru-RU" dirty="0" err="1" smtClean="0">
                <a:hlinkClick r:id="rId3" action="ppaction://hlinkfile"/>
              </a:rPr>
              <a:t>Ефанова</a:t>
            </a:r>
            <a:r>
              <a:rPr lang="ru-RU" dirty="0" smtClean="0">
                <a:hlinkClick r:id="rId3" action="ppaction://hlinkfile"/>
              </a:rPr>
              <a:t> </a:t>
            </a:r>
            <a:r>
              <a:rPr lang="ru-RU" dirty="0" err="1" smtClean="0">
                <a:hlinkClick r:id="rId3" action="ppaction://hlinkfile"/>
              </a:rPr>
              <a:t>Настя.doc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ru-RU" smtClean="0"/>
              <a:t>www.themegallery.com</a:t>
            </a:r>
            <a:endParaRPr lang="en-US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28604"/>
            <a:ext cx="8072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Промежуточные результаты исследования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1500174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DAEEF6">
                <a:gamma/>
                <a:shade val="60000"/>
                <a:invGamma/>
              </a:srgbClr>
            </a:prst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проведения педагогического исследования были решены следующие 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учебным предметам  построили предметные матрицы;</a:t>
            </a:r>
          </a:p>
          <a:p>
            <a:pPr marL="0" marR="0" lvl="0" indent="2524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file"/>
              </a:rPr>
              <a:t>Содержательные линии для формирующего оценивания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 action="ppaction://hlinkfile"/>
              </a:rPr>
              <a:t>предмету.docx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Разработали систему диагностических заданий для отдельных операций ключевых понятий по математике и русскому языку;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524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Разработали и апробировали образцы контрольно-измерительных материалов для оценки системы  образовательных результатов для оценочных процедур фазы запуска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500174"/>
            <a:ext cx="83582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88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8229600" cy="746125"/>
          </a:xfrm>
        </p:spPr>
        <p:txBody>
          <a:bodyPr/>
          <a:lstStyle/>
          <a:p>
            <a:pPr algn="ctr">
              <a:defRPr/>
            </a:pPr>
            <a:r>
              <a:rPr lang="ru-RU" altLang="ru-RU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</a:t>
            </a:r>
            <a:r>
              <a:rPr lang="ru-RU" altLang="ru-RU" sz="32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базовых вида  оценивания:</a:t>
            </a:r>
            <a:endParaRPr lang="ru-RU" sz="3200" dirty="0">
              <a:solidFill>
                <a:schemeClr val="accent4"/>
              </a:solidFill>
            </a:endParaRP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1"/>
          <a:stretch>
            <a:fillRect/>
          </a:stretch>
        </p:blipFill>
        <p:spPr>
          <a:xfrm>
            <a:off x="179388" y="2924175"/>
            <a:ext cx="4256087" cy="23685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22516" r="15681"/>
          <a:stretch>
            <a:fillRect/>
          </a:stretch>
        </p:blipFill>
        <p:spPr bwMode="auto">
          <a:xfrm>
            <a:off x="4932363" y="2924175"/>
            <a:ext cx="3540125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32363" y="5516563"/>
            <a:ext cx="4103687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Поливаем, чтобы росло, учим, чтобы ученики почувствовали "вкус" к учебе!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gray">
          <a:xfrm>
            <a:off x="4572000" y="1809750"/>
            <a:ext cx="4110038" cy="1006475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altLang="ko-K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Внутреннее</a:t>
            </a:r>
          </a:p>
          <a:p>
            <a:pPr algn="ctr" eaLnBrk="0" hangingPunct="0">
              <a:defRPr/>
            </a:pPr>
            <a:r>
              <a:rPr lang="ru-RU" altLang="ko-K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(формирующее) оценивание</a:t>
            </a:r>
            <a:r>
              <a:rPr lang="ru-RU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850" y="5516563"/>
            <a:ext cx="410368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подход к разным ученикам с «одной меркой»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gray">
          <a:xfrm>
            <a:off x="179388" y="1809750"/>
            <a:ext cx="4103687" cy="97155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ru-RU" altLang="ko-K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Внешнее (суммирующее) </a:t>
            </a:r>
          </a:p>
          <a:p>
            <a:pPr algn="ctr" eaLnBrk="0" hangingPunct="0">
              <a:defRPr/>
            </a:pPr>
            <a:r>
              <a:rPr lang="ru-RU" altLang="ko-KR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оценивание</a:t>
            </a:r>
            <a:r>
              <a:rPr lang="ru-RU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0" y="428625"/>
            <a:ext cx="7572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Этапы проведения исследования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0" y="1500188"/>
            <a:ext cx="9001125" cy="55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Первый этап, предшествующий исследованию (июнь – августа 2014г)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Второй этап – проведение эксперимента (сентябрь 2014г – май 2015г).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Третий этап – подведение итогов эксперимента (июнь 2015г)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База исследования: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экспериментальной работе принимает участие 63 человека: 29 учащихся 5 «А» класса и 34 учащихся 5 «Б» класса МОБУ «СОШ №10»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Арсеньевского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городского округа.</a:t>
            </a:r>
          </a:p>
          <a:p>
            <a:pPr algn="just"/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/>
          <p:cNvSpPr txBox="1">
            <a:spLocks noChangeArrowheads="1"/>
          </p:cNvSpPr>
          <p:nvPr/>
        </p:nvSpPr>
        <p:spPr bwMode="auto">
          <a:xfrm>
            <a:off x="142875" y="571500"/>
            <a:ext cx="7572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Теоретическая модель</a:t>
            </a:r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214313" y="1571625"/>
            <a:ext cx="87868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В рамках исследования рассматривается только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годовой цикл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школьной системы оценки результатов и качества образования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организуется силами образовательного учреждения. Годовой цикл выстраивается через три фокуса: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стартовую диагностику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на начало учебного года;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оценку обеспечения реализации ООП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в ходе учебного года для достижения запланированных результатов в рабочих учебных программах;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промежуточную аттестацию (итоговое оценивание)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в завершении учебного года.</a:t>
            </a:r>
          </a:p>
          <a:p>
            <a:pPr algn="just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Конечной целью годового цикла является фиксация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индивидуального прогресса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в обучении каждым учащимся с выявлением оптимальных условий появления прогресса в обучении.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671888"/>
            <a:ext cx="8229600" cy="742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859338" y="1052513"/>
          <a:ext cx="4284662" cy="4434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078"/>
                <a:gridCol w="1327861"/>
                <a:gridCol w="2655723"/>
              </a:tblGrid>
              <a:tr h="77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6-10 апреля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Семинар №17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Разработка комплексных итоговых метапредметных проверочных  работ.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</a:tr>
              <a:tr h="77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4-8 мая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Семинар №18 Рефлексия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Обсуждение  вариантов комплексных работ и заданий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</a:tr>
              <a:tr h="13494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11-15 мая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Семинар №19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Собеседование  с родителями и учащимися как процедура промежуточной оценки деятельности всех субъектов  образовательного  процесса за учебный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</a:tr>
              <a:tr h="77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1-5 июня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Семинар №20 Рефлексия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Итоги собеседований педагогов с родителями и учащимися.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</a:tr>
              <a:tr h="7711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Июнь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Конференция площадки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Построение целостной школьной системы оценки качества образования.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1" marR="68591" marT="0" marB="0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46163"/>
          <a:ext cx="4859338" cy="5862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1459"/>
                <a:gridCol w="1505960"/>
                <a:gridCol w="3011919"/>
              </a:tblGrid>
              <a:tr h="105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№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Даты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Вебинар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</a:tr>
              <a:tr h="210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29 августа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Установочный семинар №1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</a:tr>
              <a:tr h="210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 сентября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Семинар №2 О форме запуска ФИП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</a:tr>
              <a:tr h="210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6-10 октября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Семинар №3  Рефлексия по итогам запуска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</a:tr>
              <a:tr h="210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13-17 октября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Семинар №4 «Формирующее  оценивание-1»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</a:tr>
              <a:tr h="311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18 ноября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Семинар №5 Рефлексия  (обсуждение  содержательных линий в учебном предмете по итогам домашней работы участников площадки»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</a:tr>
              <a:tr h="523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 ноября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Семинар №6 «Формирующее оценивание-2»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Разработка показателей и индикаторов оценки образовательных результатов. Диагностические задания как инструмент точечной диагностики предметных проблем школьников.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</a:tr>
              <a:tr h="523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1-5 декабря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Семинар №7 Рефлексия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Обсуждение  показателей и индикаторов оценки предметных образовательных результатов. Апробация  диагностических заданий по своему предмету.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</a:tr>
              <a:tr h="41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8-12 декабря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Семинар №8 «Проектная задача как инструмент оценки метапредметных  образовательных результатов»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</a:tr>
              <a:tr h="3111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последняя неделя декабря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(29-31.12)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Семинар №9 Рефлексия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Обсуждение вариантов проектных задач участников ФИП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</a:tr>
              <a:tr h="417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12-16 января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Семинар №10 «Трехуровневые задачи как инструмент оценки предметных образовательных результатов»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</a:tr>
              <a:tr h="315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2-6 февраля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Семинар №11Рефлексия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Обсуждение вариантов трехуровневых задач.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</a:tr>
              <a:tr h="2103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Февраль 5 дней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Стажировка в Москве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</a:tr>
              <a:tr h="628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9-13 февраля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Семинар №13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Проект «Школа индивидуального обучения» (ШИО) как инструмент для построение  индивидуальной образовательной  траектории  школьника. Апробация инструмента.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</a:tr>
              <a:tr h="3154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2-6 марта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Семинар №14 Рефлексия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 Обсуждение  проб школ по использованию ПК «ШИО в образовательной  практике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</a:tr>
              <a:tr h="5230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10-13 марта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Семинар №15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Разработка пакета материалов для промежуточной аттестации  учащихся на разных ступенях школьного образования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</a:tr>
              <a:tr h="420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1-3 апреля </a:t>
                      </a:r>
                      <a:endParaRPr lang="ru-RU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Семинар №16 Рефлексия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Обсуждение  отдельных элементов материалов  итоговых  предметных проверочных работ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335" marR="34335" marT="0" marB="0"/>
                </a:tc>
              </a:tr>
            </a:tbl>
          </a:graphicData>
        </a:graphic>
      </p:graphicFrame>
      <p:sp>
        <p:nvSpPr>
          <p:cNvPr id="18535" name="Rectangle 4"/>
          <p:cNvSpPr>
            <a:spLocks noChangeArrowheads="1"/>
          </p:cNvSpPr>
          <p:nvPr/>
        </p:nvSpPr>
        <p:spPr bwMode="auto">
          <a:xfrm>
            <a:off x="0" y="146050"/>
            <a:ext cx="8388350" cy="8302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bg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График проведения семинаров и совещаний </a:t>
            </a:r>
            <a:endParaRPr lang="ru-RU" altLang="ru-RU" sz="16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Федеральных инновационных  площадок ОИРО 2014-2015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уч.года</a:t>
            </a:r>
            <a:endParaRPr lang="ru-RU" altLang="ru-RU" sz="16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sz="16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Построение школьной системы  оценки качества образования</a:t>
            </a:r>
            <a:r>
              <a:rPr lang="ru-RU" altLang="ru-RU" sz="1600" b="1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altLang="ru-RU" sz="16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(этап апробации)</a:t>
            </a:r>
            <a:endParaRPr lang="ru-RU" altLang="ru-RU" sz="16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671888"/>
            <a:ext cx="8229600" cy="7429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8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557338"/>
            <a:ext cx="8437563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07950" y="260350"/>
            <a:ext cx="7632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Программный комплекс КОД</a:t>
            </a:r>
            <a:endParaRPr lang="en-US" altLang="ru-RU" b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«Контрольно-оценочная деятельность»</a:t>
            </a:r>
          </a:p>
        </p:txBody>
      </p:sp>
    </p:spTree>
    <p:extLst>
      <p:ext uri="{BB962C8B-B14F-4D97-AF65-F5344CB8AC3E}">
        <p14:creationId xmlns:p14="http://schemas.microsoft.com/office/powerpoint/2010/main" val="31519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7TGp_Child_light_ani">
  <a:themeElements>
    <a:clrScheme name="597TGp_Child_light_ani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597TGp_Child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7TGp_Child_light_ani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7TGp_Child_light_ani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7TGp_Child_light_ani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597TGp_Child_light_ani">
  <a:themeElements>
    <a:clrScheme name="597TGp_Child_light_ani 1">
      <a:dk1>
        <a:srgbClr val="000000"/>
      </a:dk1>
      <a:lt1>
        <a:srgbClr val="BBEAA8"/>
      </a:lt1>
      <a:dk2>
        <a:srgbClr val="063C60"/>
      </a:dk2>
      <a:lt2>
        <a:srgbClr val="FFFFFF"/>
      </a:lt2>
      <a:accent1>
        <a:srgbClr val="5598CF"/>
      </a:accent1>
      <a:accent2>
        <a:srgbClr val="AAD955"/>
      </a:accent2>
      <a:accent3>
        <a:srgbClr val="DAF3D1"/>
      </a:accent3>
      <a:accent4>
        <a:srgbClr val="000000"/>
      </a:accent4>
      <a:accent5>
        <a:srgbClr val="B4CAE4"/>
      </a:accent5>
      <a:accent6>
        <a:srgbClr val="9AC44C"/>
      </a:accent6>
      <a:hlink>
        <a:srgbClr val="C7AA6F"/>
      </a:hlink>
      <a:folHlink>
        <a:srgbClr val="9E65B7"/>
      </a:folHlink>
    </a:clrScheme>
    <a:fontScheme name="597TGp_Child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7TGp_Child_light_ani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7TGp_Child_light_ani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7TGp_Child_light_ani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5518</TotalTime>
  <Words>1716</Words>
  <Application>Microsoft Office PowerPoint</Application>
  <PresentationFormat>Экран (4:3)</PresentationFormat>
  <Paragraphs>374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597TGp_Child_light_ani</vt:lpstr>
      <vt:lpstr>1_597TGp_Child_light_ani</vt:lpstr>
      <vt:lpstr>Презентация PowerPoint</vt:lpstr>
      <vt:lpstr>Презентация PowerPoint</vt:lpstr>
      <vt:lpstr>Презентация PowerPoint</vt:lpstr>
      <vt:lpstr>Два базовых вида  оценивания: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освоения технологии  формирующего оценивания</vt:lpstr>
      <vt:lpstr>Презентация PowerPoint</vt:lpstr>
      <vt:lpstr>Презентация PowerPoint</vt:lpstr>
      <vt:lpstr>Содержательные линии по математике</vt:lpstr>
      <vt:lpstr>Презентация PowerPoint</vt:lpstr>
      <vt:lpstr>Замечания А.Б. Воронцова по содержательным линиям</vt:lpstr>
      <vt:lpstr>Презентация PowerPoint</vt:lpstr>
      <vt:lpstr>Презентация PowerPoint</vt:lpstr>
      <vt:lpstr>Результаты стартовой работы 5 Б класс</vt:lpstr>
      <vt:lpstr>Организация работы с учащимися после проведении стартовой диагностической работы:</vt:lpstr>
      <vt:lpstr>Домашняя самостоятельная работа</vt:lpstr>
      <vt:lpstr>Формат расписания на мастерских   имеет следующий вид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Сформированность метапредметных образовательных результатов участниками  на примере одной группы</vt:lpstr>
      <vt:lpstr>Презентация PowerPoint</vt:lpstr>
      <vt:lpstr>Результаты проверочной работы 5 А класса</vt:lpstr>
      <vt:lpstr>Презентация PowerPoint</vt:lpstr>
      <vt:lpstr>Презентация PowerPoint</vt:lpstr>
      <vt:lpstr>Итоги года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Aelita</dc:creator>
  <cp:lastModifiedBy>user</cp:lastModifiedBy>
  <cp:revision>228</cp:revision>
  <cp:lastPrinted>2014-12-04T13:51:28Z</cp:lastPrinted>
  <dcterms:created xsi:type="dcterms:W3CDTF">2014-03-17T20:44:27Z</dcterms:created>
  <dcterms:modified xsi:type="dcterms:W3CDTF">2015-08-20T13:55:28Z</dcterms:modified>
</cp:coreProperties>
</file>