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5" r:id="rId3"/>
    <p:sldId id="412" r:id="rId4"/>
    <p:sldId id="413" r:id="rId5"/>
    <p:sldId id="415" r:id="rId6"/>
    <p:sldId id="416" r:id="rId7"/>
    <p:sldId id="423" r:id="rId8"/>
    <p:sldId id="430" r:id="rId9"/>
    <p:sldId id="392" r:id="rId10"/>
    <p:sldId id="425" r:id="rId11"/>
    <p:sldId id="419" r:id="rId12"/>
    <p:sldId id="421" r:id="rId13"/>
    <p:sldId id="409" r:id="rId14"/>
  </p:sldIdLst>
  <p:sldSz cx="9906000" cy="6858000" type="A4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67B1"/>
    <a:srgbClr val="00FF00"/>
    <a:srgbClr val="FF7453"/>
    <a:srgbClr val="FFFF99"/>
    <a:srgbClr val="4F81BD"/>
    <a:srgbClr val="E31837"/>
    <a:srgbClr val="FFFFCC"/>
    <a:srgbClr val="FCFDE3"/>
    <a:srgbClr val="BE1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9200" autoAdjust="0"/>
  </p:normalViewPr>
  <p:slideViewPr>
    <p:cSldViewPr>
      <p:cViewPr>
        <p:scale>
          <a:sx n="120" d="100"/>
          <a:sy n="120" d="100"/>
        </p:scale>
        <p:origin x="-115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0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93D16-CB58-4835-9262-CEF09BB5CD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6EB6B-6B85-4F26-A75C-CE3FED0B171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Организация и проведение Дней открытых дверей ДВФУ, Ярмарок профессий</a:t>
          </a:r>
          <a:endParaRPr lang="ru-RU" sz="1200" dirty="0"/>
        </a:p>
      </dgm:t>
    </dgm:pt>
    <dgm:pt modelId="{4FAC7A6B-D93D-4615-A81C-492C2C602D4F}" type="parTrans" cxnId="{3F660940-0237-4D8E-BBD2-A519BE91BA67}">
      <dgm:prSet/>
      <dgm:spPr/>
      <dgm:t>
        <a:bodyPr/>
        <a:lstStyle/>
        <a:p>
          <a:endParaRPr lang="ru-RU"/>
        </a:p>
      </dgm:t>
    </dgm:pt>
    <dgm:pt modelId="{AC126695-5EE8-4625-B383-76351CA721B7}" type="sibTrans" cxnId="{3F660940-0237-4D8E-BBD2-A519BE91BA67}">
      <dgm:prSet/>
      <dgm:spPr/>
      <dgm:t>
        <a:bodyPr/>
        <a:lstStyle/>
        <a:p>
          <a:endParaRPr lang="ru-RU"/>
        </a:p>
      </dgm:t>
    </dgm:pt>
    <dgm:pt modelId="{D71CE30E-F54E-4D6D-938D-08A4DE1F751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Проведение мониторинга качества образования, репетиционного тестирования по предметам ЕГЭ</a:t>
          </a:r>
          <a:endParaRPr lang="ru-RU" sz="1200" dirty="0"/>
        </a:p>
      </dgm:t>
    </dgm:pt>
    <dgm:pt modelId="{DBA0257F-6342-4273-A289-3321EDB2AF8D}" type="parTrans" cxnId="{A2A47EAB-0001-45B1-8114-4561E5670667}">
      <dgm:prSet/>
      <dgm:spPr/>
      <dgm:t>
        <a:bodyPr/>
        <a:lstStyle/>
        <a:p>
          <a:endParaRPr lang="ru-RU"/>
        </a:p>
      </dgm:t>
    </dgm:pt>
    <dgm:pt modelId="{87B3A99C-D31A-44DF-8B1D-AB49946C090D}" type="sibTrans" cxnId="{A2A47EAB-0001-45B1-8114-4561E5670667}">
      <dgm:prSet/>
      <dgm:spPr/>
      <dgm:t>
        <a:bodyPr/>
        <a:lstStyle/>
        <a:p>
          <a:endParaRPr lang="ru-RU"/>
        </a:p>
      </dgm:t>
    </dgm:pt>
    <dgm:pt modelId="{4C2E9A05-4B1D-41C0-B882-9B8121E1FBB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Организация и проведение летних и зимних образовательных лагерей</a:t>
          </a:r>
          <a:endParaRPr lang="ru-RU" sz="1200" dirty="0"/>
        </a:p>
      </dgm:t>
    </dgm:pt>
    <dgm:pt modelId="{B0D8DCFF-547F-464A-A8EA-F0463F0C7656}" type="parTrans" cxnId="{35395E61-F8DF-434C-AF3F-C3A3528F7FBC}">
      <dgm:prSet/>
      <dgm:spPr/>
      <dgm:t>
        <a:bodyPr/>
        <a:lstStyle/>
        <a:p>
          <a:endParaRPr lang="ru-RU"/>
        </a:p>
      </dgm:t>
    </dgm:pt>
    <dgm:pt modelId="{E5219C35-F31E-467A-87B9-C646C57D9012}" type="sibTrans" cxnId="{35395E61-F8DF-434C-AF3F-C3A3528F7FBC}">
      <dgm:prSet/>
      <dgm:spPr/>
      <dgm:t>
        <a:bodyPr/>
        <a:lstStyle/>
        <a:p>
          <a:endParaRPr lang="ru-RU"/>
        </a:p>
      </dgm:t>
    </dgm:pt>
    <dgm:pt modelId="{623BE602-7C2E-42AC-A02F-C89733BD841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Проведение  открытых уроков, мастер-классов, олимпиад, конференций, семинаров, деловых игр</a:t>
          </a:r>
          <a:endParaRPr lang="ru-RU" sz="1200" dirty="0"/>
        </a:p>
      </dgm:t>
    </dgm:pt>
    <dgm:pt modelId="{64D70878-EEE2-4605-923D-3A1F494B592D}" type="parTrans" cxnId="{1E22B4A4-DBD2-4473-B006-D8B8752694A5}">
      <dgm:prSet/>
      <dgm:spPr/>
      <dgm:t>
        <a:bodyPr/>
        <a:lstStyle/>
        <a:p>
          <a:endParaRPr lang="ru-RU"/>
        </a:p>
      </dgm:t>
    </dgm:pt>
    <dgm:pt modelId="{3BCA179B-D38D-4A73-9D88-113D860FF5F0}" type="sibTrans" cxnId="{1E22B4A4-DBD2-4473-B006-D8B8752694A5}">
      <dgm:prSet/>
      <dgm:spPr/>
      <dgm:t>
        <a:bodyPr/>
        <a:lstStyle/>
        <a:p>
          <a:endParaRPr lang="ru-RU"/>
        </a:p>
      </dgm:t>
    </dgm:pt>
    <dgm:pt modelId="{F3137436-14BE-4264-977B-949713ED37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Привлечение учащихся к  научно - исследовательской работе </a:t>
          </a:r>
          <a:endParaRPr lang="ru-RU" sz="1200" dirty="0"/>
        </a:p>
      </dgm:t>
    </dgm:pt>
    <dgm:pt modelId="{540E3B2D-E0D4-4742-997B-8C53D2507A52}" type="parTrans" cxnId="{CD7FCAB2-5AF1-4C9B-A61D-6D87BA72ACC6}">
      <dgm:prSet/>
      <dgm:spPr/>
      <dgm:t>
        <a:bodyPr/>
        <a:lstStyle/>
        <a:p>
          <a:endParaRPr lang="ru-RU"/>
        </a:p>
      </dgm:t>
    </dgm:pt>
    <dgm:pt modelId="{410693AD-3F35-4DE3-B423-1F1999629D02}" type="sibTrans" cxnId="{CD7FCAB2-5AF1-4C9B-A61D-6D87BA72ACC6}">
      <dgm:prSet/>
      <dgm:spPr/>
      <dgm:t>
        <a:bodyPr/>
        <a:lstStyle/>
        <a:p>
          <a:endParaRPr lang="ru-RU"/>
        </a:p>
      </dgm:t>
    </dgm:pt>
    <dgm:pt modelId="{F45F6C20-A345-4F87-AEBC-60109ABFEE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Учащиеся  общеобразовательных школ, лицеев, гимназий, колледжей </a:t>
          </a:r>
          <a:endParaRPr lang="ru-RU" sz="1200" b="1" dirty="0">
            <a:solidFill>
              <a:srgbClr val="C00000"/>
            </a:solidFill>
          </a:endParaRPr>
        </a:p>
      </dgm:t>
    </dgm:pt>
    <dgm:pt modelId="{CDE2351D-908F-4C03-94D5-2BA361C60E7A}" type="sibTrans" cxnId="{20A1322B-650D-4004-B3FA-CF4A2760BA56}">
      <dgm:prSet/>
      <dgm:spPr/>
      <dgm:t>
        <a:bodyPr/>
        <a:lstStyle/>
        <a:p>
          <a:endParaRPr lang="ru-RU"/>
        </a:p>
      </dgm:t>
    </dgm:pt>
    <dgm:pt modelId="{CA5C64A8-8263-4E5A-A6E5-56435282370A}" type="parTrans" cxnId="{20A1322B-650D-4004-B3FA-CF4A2760BA56}">
      <dgm:prSet/>
      <dgm:spPr/>
      <dgm:t>
        <a:bodyPr/>
        <a:lstStyle/>
        <a:p>
          <a:endParaRPr lang="ru-RU"/>
        </a:p>
      </dgm:t>
    </dgm:pt>
    <dgm:pt modelId="{0F70752B-81ED-4893-90B2-745AA1E98125}" type="pres">
      <dgm:prSet presAssocID="{68993D16-CB58-4835-9262-CEF09BB5CD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12F56B-6402-4851-BBB0-4330A6B68881}" type="pres">
      <dgm:prSet presAssocID="{F45F6C20-A345-4F87-AEBC-60109ABFEEC3}" presName="hierRoot1" presStyleCnt="0"/>
      <dgm:spPr/>
    </dgm:pt>
    <dgm:pt modelId="{99D93718-B16E-4BC1-B550-DFE2D7070C73}" type="pres">
      <dgm:prSet presAssocID="{F45F6C20-A345-4F87-AEBC-60109ABFEEC3}" presName="composite" presStyleCnt="0"/>
      <dgm:spPr/>
    </dgm:pt>
    <dgm:pt modelId="{78BFC9FB-A9D8-4B81-B9C1-F9114FB82AA4}" type="pres">
      <dgm:prSet presAssocID="{F45F6C20-A345-4F87-AEBC-60109ABFEEC3}" presName="background" presStyleLbl="node0" presStyleIdx="0" presStyleCnt="1"/>
      <dgm:spPr/>
    </dgm:pt>
    <dgm:pt modelId="{16BDA2F1-ABE1-4787-AC53-4E011D5F5026}" type="pres">
      <dgm:prSet presAssocID="{F45F6C20-A345-4F87-AEBC-60109ABFEEC3}" presName="text" presStyleLbl="fgAcc0" presStyleIdx="0" presStyleCnt="1" custScaleX="126895" custScaleY="47541" custLinFactNeighborX="1496" custLinFactNeighborY="-4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62DF1-61ED-481E-A0EA-4AF2CD913237}" type="pres">
      <dgm:prSet presAssocID="{F45F6C20-A345-4F87-AEBC-60109ABFEEC3}" presName="hierChild2" presStyleCnt="0"/>
      <dgm:spPr/>
    </dgm:pt>
    <dgm:pt modelId="{4B9778D6-3A18-48B4-B926-041308286E35}" type="pres">
      <dgm:prSet presAssocID="{4FAC7A6B-D93D-4615-A81C-492C2C602D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77C1DBB-DD93-4DC9-A2CF-EDCE5721250C}" type="pres">
      <dgm:prSet presAssocID="{8F96EB6B-6B85-4F26-A75C-CE3FED0B171C}" presName="hierRoot2" presStyleCnt="0"/>
      <dgm:spPr/>
    </dgm:pt>
    <dgm:pt modelId="{3A5EC8F6-A01D-4FDE-9189-1D4FF94F2D71}" type="pres">
      <dgm:prSet presAssocID="{8F96EB6B-6B85-4F26-A75C-CE3FED0B171C}" presName="composite2" presStyleCnt="0"/>
      <dgm:spPr/>
    </dgm:pt>
    <dgm:pt modelId="{ABE4CAA4-7843-4D30-AB42-99FEBC84C29E}" type="pres">
      <dgm:prSet presAssocID="{8F96EB6B-6B85-4F26-A75C-CE3FED0B171C}" presName="background2" presStyleLbl="node2" presStyleIdx="0" presStyleCnt="2"/>
      <dgm:spPr/>
    </dgm:pt>
    <dgm:pt modelId="{5525B07B-8F77-448A-AA9D-721A311C23DD}" type="pres">
      <dgm:prSet presAssocID="{8F96EB6B-6B85-4F26-A75C-CE3FED0B171C}" presName="text2" presStyleLbl="fgAcc2" presStyleIdx="0" presStyleCnt="2" custScaleY="6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61A42-2BD4-4F1D-83EE-D4D4FF338893}" type="pres">
      <dgm:prSet presAssocID="{8F96EB6B-6B85-4F26-A75C-CE3FED0B171C}" presName="hierChild3" presStyleCnt="0"/>
      <dgm:spPr/>
    </dgm:pt>
    <dgm:pt modelId="{D17786D4-293E-4E60-917F-42E9D1CB2A5A}" type="pres">
      <dgm:prSet presAssocID="{DBA0257F-6342-4273-A289-3321EDB2AF8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D340089-2FBB-461B-9AE0-DFF98514F0BD}" type="pres">
      <dgm:prSet presAssocID="{D71CE30E-F54E-4D6D-938D-08A4DE1F751A}" presName="hierRoot3" presStyleCnt="0"/>
      <dgm:spPr/>
    </dgm:pt>
    <dgm:pt modelId="{97CCEEE5-054A-4FC1-9761-FAE08FDEE867}" type="pres">
      <dgm:prSet presAssocID="{D71CE30E-F54E-4D6D-938D-08A4DE1F751A}" presName="composite3" presStyleCnt="0"/>
      <dgm:spPr/>
    </dgm:pt>
    <dgm:pt modelId="{FE41ACD2-072B-42B0-BB33-0A134244C329}" type="pres">
      <dgm:prSet presAssocID="{D71CE30E-F54E-4D6D-938D-08A4DE1F751A}" presName="background3" presStyleLbl="node3" presStyleIdx="0" presStyleCnt="3"/>
      <dgm:spPr/>
    </dgm:pt>
    <dgm:pt modelId="{9C191889-A196-4BF8-B6B6-0E0965F1CB97}" type="pres">
      <dgm:prSet presAssocID="{D71CE30E-F54E-4D6D-938D-08A4DE1F751A}" presName="text3" presStyleLbl="fgAcc3" presStyleIdx="0" presStyleCnt="3" custScaleY="61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671A95-DBF2-4716-B11F-58306921DF92}" type="pres">
      <dgm:prSet presAssocID="{D71CE30E-F54E-4D6D-938D-08A4DE1F751A}" presName="hierChild4" presStyleCnt="0"/>
      <dgm:spPr/>
    </dgm:pt>
    <dgm:pt modelId="{5CA7D83E-3D82-45B4-8B26-480155D2EBD2}" type="pres">
      <dgm:prSet presAssocID="{B0D8DCFF-547F-464A-A8EA-F0463F0C765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DDEAF59-465B-4DD5-98A5-761D9CF515C5}" type="pres">
      <dgm:prSet presAssocID="{4C2E9A05-4B1D-41C0-B882-9B8121E1FBBF}" presName="hierRoot3" presStyleCnt="0"/>
      <dgm:spPr/>
    </dgm:pt>
    <dgm:pt modelId="{7B9F6937-0576-48C0-9004-6223D985268E}" type="pres">
      <dgm:prSet presAssocID="{4C2E9A05-4B1D-41C0-B882-9B8121E1FBBF}" presName="composite3" presStyleCnt="0"/>
      <dgm:spPr/>
    </dgm:pt>
    <dgm:pt modelId="{5F191C7C-564B-45A0-87DE-E6D9DF9F31B0}" type="pres">
      <dgm:prSet presAssocID="{4C2E9A05-4B1D-41C0-B882-9B8121E1FBBF}" presName="background3" presStyleLbl="node3" presStyleIdx="1" presStyleCnt="3"/>
      <dgm:spPr/>
    </dgm:pt>
    <dgm:pt modelId="{949119E5-BB49-44D4-ADA8-F293A546C467}" type="pres">
      <dgm:prSet presAssocID="{4C2E9A05-4B1D-41C0-B882-9B8121E1FBBF}" presName="text3" presStyleLbl="fgAcc3" presStyleIdx="1" presStyleCnt="3" custScaleY="51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8C1E9-8882-45E8-B75B-D29F01D83822}" type="pres">
      <dgm:prSet presAssocID="{4C2E9A05-4B1D-41C0-B882-9B8121E1FBBF}" presName="hierChild4" presStyleCnt="0"/>
      <dgm:spPr/>
    </dgm:pt>
    <dgm:pt modelId="{B21E9897-6D57-4382-9F55-3CCE30420C67}" type="pres">
      <dgm:prSet presAssocID="{64D70878-EEE2-4605-923D-3A1F494B592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144295F-7317-4E68-A601-FC31841BE772}" type="pres">
      <dgm:prSet presAssocID="{623BE602-7C2E-42AC-A02F-C89733BD841F}" presName="hierRoot2" presStyleCnt="0"/>
      <dgm:spPr/>
    </dgm:pt>
    <dgm:pt modelId="{ECCE6CD3-913A-47FB-9102-C9850E7B24A2}" type="pres">
      <dgm:prSet presAssocID="{623BE602-7C2E-42AC-A02F-C89733BD841F}" presName="composite2" presStyleCnt="0"/>
      <dgm:spPr/>
    </dgm:pt>
    <dgm:pt modelId="{0CB2155A-7944-48B7-8E56-6ED3533B8F45}" type="pres">
      <dgm:prSet presAssocID="{623BE602-7C2E-42AC-A02F-C89733BD841F}" presName="background2" presStyleLbl="node2" presStyleIdx="1" presStyleCnt="2"/>
      <dgm:spPr/>
    </dgm:pt>
    <dgm:pt modelId="{D3E2BED7-5564-4E52-B392-434686DE5B96}" type="pres">
      <dgm:prSet presAssocID="{623BE602-7C2E-42AC-A02F-C89733BD841F}" presName="text2" presStyleLbl="fgAcc2" presStyleIdx="1" presStyleCnt="2" custScaleX="134959" custScaleY="51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33231-D1CF-45B1-BBB2-D0DFEE5309C3}" type="pres">
      <dgm:prSet presAssocID="{623BE602-7C2E-42AC-A02F-C89733BD841F}" presName="hierChild3" presStyleCnt="0"/>
      <dgm:spPr/>
    </dgm:pt>
    <dgm:pt modelId="{54C08746-3ADE-4E2E-8940-E34D6C60F561}" type="pres">
      <dgm:prSet presAssocID="{540E3B2D-E0D4-4742-997B-8C53D2507A5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1B0514C-0804-4359-8369-67FBB3883AFD}" type="pres">
      <dgm:prSet presAssocID="{F3137436-14BE-4264-977B-949713ED3774}" presName="hierRoot3" presStyleCnt="0"/>
      <dgm:spPr/>
    </dgm:pt>
    <dgm:pt modelId="{874F73CC-3C6D-4143-B52A-F7F9C5C22722}" type="pres">
      <dgm:prSet presAssocID="{F3137436-14BE-4264-977B-949713ED3774}" presName="composite3" presStyleCnt="0"/>
      <dgm:spPr/>
    </dgm:pt>
    <dgm:pt modelId="{2E79EF1A-0257-40C9-8DB6-4DEF38979B66}" type="pres">
      <dgm:prSet presAssocID="{F3137436-14BE-4264-977B-949713ED3774}" presName="background3" presStyleLbl="node3" presStyleIdx="2" presStyleCnt="3"/>
      <dgm:spPr/>
    </dgm:pt>
    <dgm:pt modelId="{1F77FEBA-5751-49DE-867A-4F16D0DADFB9}" type="pres">
      <dgm:prSet presAssocID="{F3137436-14BE-4264-977B-949713ED3774}" presName="text3" presStyleLbl="fgAcc3" presStyleIdx="2" presStyleCnt="3" custScaleY="6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DE5A3C-B8CC-454A-A975-EED19DEA76CF}" type="pres">
      <dgm:prSet presAssocID="{F3137436-14BE-4264-977B-949713ED3774}" presName="hierChild4" presStyleCnt="0"/>
      <dgm:spPr/>
    </dgm:pt>
  </dgm:ptLst>
  <dgm:cxnLst>
    <dgm:cxn modelId="{03B8473A-0D6B-4D06-974B-387C15BA2FB0}" type="presOf" srcId="{540E3B2D-E0D4-4742-997B-8C53D2507A52}" destId="{54C08746-3ADE-4E2E-8940-E34D6C60F561}" srcOrd="0" destOrd="0" presId="urn:microsoft.com/office/officeart/2005/8/layout/hierarchy1"/>
    <dgm:cxn modelId="{A2A47EAB-0001-45B1-8114-4561E5670667}" srcId="{8F96EB6B-6B85-4F26-A75C-CE3FED0B171C}" destId="{D71CE30E-F54E-4D6D-938D-08A4DE1F751A}" srcOrd="0" destOrd="0" parTransId="{DBA0257F-6342-4273-A289-3321EDB2AF8D}" sibTransId="{87B3A99C-D31A-44DF-8B1D-AB49946C090D}"/>
    <dgm:cxn modelId="{18E9980F-D387-4C4E-A82C-E495272F1352}" type="presOf" srcId="{F45F6C20-A345-4F87-AEBC-60109ABFEEC3}" destId="{16BDA2F1-ABE1-4787-AC53-4E011D5F5026}" srcOrd="0" destOrd="0" presId="urn:microsoft.com/office/officeart/2005/8/layout/hierarchy1"/>
    <dgm:cxn modelId="{CC1D4A57-6CDC-40E4-9628-D5F1BC762760}" type="presOf" srcId="{8F96EB6B-6B85-4F26-A75C-CE3FED0B171C}" destId="{5525B07B-8F77-448A-AA9D-721A311C23DD}" srcOrd="0" destOrd="0" presId="urn:microsoft.com/office/officeart/2005/8/layout/hierarchy1"/>
    <dgm:cxn modelId="{D399284F-8998-413D-8B1C-647E4B824A82}" type="presOf" srcId="{4C2E9A05-4B1D-41C0-B882-9B8121E1FBBF}" destId="{949119E5-BB49-44D4-ADA8-F293A546C467}" srcOrd="0" destOrd="0" presId="urn:microsoft.com/office/officeart/2005/8/layout/hierarchy1"/>
    <dgm:cxn modelId="{CD4B7633-EEFA-4C06-BBB1-B79C4C9C9CA7}" type="presOf" srcId="{68993D16-CB58-4835-9262-CEF09BB5CDD9}" destId="{0F70752B-81ED-4893-90B2-745AA1E98125}" srcOrd="0" destOrd="0" presId="urn:microsoft.com/office/officeart/2005/8/layout/hierarchy1"/>
    <dgm:cxn modelId="{1E22B4A4-DBD2-4473-B006-D8B8752694A5}" srcId="{F45F6C20-A345-4F87-AEBC-60109ABFEEC3}" destId="{623BE602-7C2E-42AC-A02F-C89733BD841F}" srcOrd="1" destOrd="0" parTransId="{64D70878-EEE2-4605-923D-3A1F494B592D}" sibTransId="{3BCA179B-D38D-4A73-9D88-113D860FF5F0}"/>
    <dgm:cxn modelId="{A7334B53-F696-422B-A124-F0ED5A724788}" type="presOf" srcId="{4FAC7A6B-D93D-4615-A81C-492C2C602D4F}" destId="{4B9778D6-3A18-48B4-B926-041308286E35}" srcOrd="0" destOrd="0" presId="urn:microsoft.com/office/officeart/2005/8/layout/hierarchy1"/>
    <dgm:cxn modelId="{92CA16F4-EA49-45E4-8232-990ABDB82807}" type="presOf" srcId="{B0D8DCFF-547F-464A-A8EA-F0463F0C7656}" destId="{5CA7D83E-3D82-45B4-8B26-480155D2EBD2}" srcOrd="0" destOrd="0" presId="urn:microsoft.com/office/officeart/2005/8/layout/hierarchy1"/>
    <dgm:cxn modelId="{437CC081-2D4B-4524-B1EB-5D4A466CEA33}" type="presOf" srcId="{DBA0257F-6342-4273-A289-3321EDB2AF8D}" destId="{D17786D4-293E-4E60-917F-42E9D1CB2A5A}" srcOrd="0" destOrd="0" presId="urn:microsoft.com/office/officeart/2005/8/layout/hierarchy1"/>
    <dgm:cxn modelId="{20A1322B-650D-4004-B3FA-CF4A2760BA56}" srcId="{68993D16-CB58-4835-9262-CEF09BB5CDD9}" destId="{F45F6C20-A345-4F87-AEBC-60109ABFEEC3}" srcOrd="0" destOrd="0" parTransId="{CA5C64A8-8263-4E5A-A6E5-56435282370A}" sibTransId="{CDE2351D-908F-4C03-94D5-2BA361C60E7A}"/>
    <dgm:cxn modelId="{7C5AED6E-B516-447F-9D26-772B609F3602}" type="presOf" srcId="{D71CE30E-F54E-4D6D-938D-08A4DE1F751A}" destId="{9C191889-A196-4BF8-B6B6-0E0965F1CB97}" srcOrd="0" destOrd="0" presId="urn:microsoft.com/office/officeart/2005/8/layout/hierarchy1"/>
    <dgm:cxn modelId="{E0ABBF07-8273-4FB3-99E9-E43ED071D65B}" type="presOf" srcId="{64D70878-EEE2-4605-923D-3A1F494B592D}" destId="{B21E9897-6D57-4382-9F55-3CCE30420C67}" srcOrd="0" destOrd="0" presId="urn:microsoft.com/office/officeart/2005/8/layout/hierarchy1"/>
    <dgm:cxn modelId="{CD7FCAB2-5AF1-4C9B-A61D-6D87BA72ACC6}" srcId="{623BE602-7C2E-42AC-A02F-C89733BD841F}" destId="{F3137436-14BE-4264-977B-949713ED3774}" srcOrd="0" destOrd="0" parTransId="{540E3B2D-E0D4-4742-997B-8C53D2507A52}" sibTransId="{410693AD-3F35-4DE3-B423-1F1999629D02}"/>
    <dgm:cxn modelId="{C41D613B-A09A-4D96-85B2-63286C416C67}" type="presOf" srcId="{623BE602-7C2E-42AC-A02F-C89733BD841F}" destId="{D3E2BED7-5564-4E52-B392-434686DE5B96}" srcOrd="0" destOrd="0" presId="urn:microsoft.com/office/officeart/2005/8/layout/hierarchy1"/>
    <dgm:cxn modelId="{3F660940-0237-4D8E-BBD2-A519BE91BA67}" srcId="{F45F6C20-A345-4F87-AEBC-60109ABFEEC3}" destId="{8F96EB6B-6B85-4F26-A75C-CE3FED0B171C}" srcOrd="0" destOrd="0" parTransId="{4FAC7A6B-D93D-4615-A81C-492C2C602D4F}" sibTransId="{AC126695-5EE8-4625-B383-76351CA721B7}"/>
    <dgm:cxn modelId="{35395E61-F8DF-434C-AF3F-C3A3528F7FBC}" srcId="{8F96EB6B-6B85-4F26-A75C-CE3FED0B171C}" destId="{4C2E9A05-4B1D-41C0-B882-9B8121E1FBBF}" srcOrd="1" destOrd="0" parTransId="{B0D8DCFF-547F-464A-A8EA-F0463F0C7656}" sibTransId="{E5219C35-F31E-467A-87B9-C646C57D9012}"/>
    <dgm:cxn modelId="{218FF2F8-021D-4716-8ED5-9FDC3112BF62}" type="presOf" srcId="{F3137436-14BE-4264-977B-949713ED3774}" destId="{1F77FEBA-5751-49DE-867A-4F16D0DADFB9}" srcOrd="0" destOrd="0" presId="urn:microsoft.com/office/officeart/2005/8/layout/hierarchy1"/>
    <dgm:cxn modelId="{79276336-C7CA-4FAB-96C5-7B9C29F9E0AB}" type="presParOf" srcId="{0F70752B-81ED-4893-90B2-745AA1E98125}" destId="{6912F56B-6402-4851-BBB0-4330A6B68881}" srcOrd="0" destOrd="0" presId="urn:microsoft.com/office/officeart/2005/8/layout/hierarchy1"/>
    <dgm:cxn modelId="{B73EEFF2-2CA5-4656-AA2E-25B2A19D335F}" type="presParOf" srcId="{6912F56B-6402-4851-BBB0-4330A6B68881}" destId="{99D93718-B16E-4BC1-B550-DFE2D7070C73}" srcOrd="0" destOrd="0" presId="urn:microsoft.com/office/officeart/2005/8/layout/hierarchy1"/>
    <dgm:cxn modelId="{AB130A9D-138B-4733-AC4A-BB961C1EF00B}" type="presParOf" srcId="{99D93718-B16E-4BC1-B550-DFE2D7070C73}" destId="{78BFC9FB-A9D8-4B81-B9C1-F9114FB82AA4}" srcOrd="0" destOrd="0" presId="urn:microsoft.com/office/officeart/2005/8/layout/hierarchy1"/>
    <dgm:cxn modelId="{C06D4A5C-0504-4950-A755-0AB808C4FD1C}" type="presParOf" srcId="{99D93718-B16E-4BC1-B550-DFE2D7070C73}" destId="{16BDA2F1-ABE1-4787-AC53-4E011D5F5026}" srcOrd="1" destOrd="0" presId="urn:microsoft.com/office/officeart/2005/8/layout/hierarchy1"/>
    <dgm:cxn modelId="{7E8665AF-F860-4305-BAFB-7E91ECE929F4}" type="presParOf" srcId="{6912F56B-6402-4851-BBB0-4330A6B68881}" destId="{60D62DF1-61ED-481E-A0EA-4AF2CD913237}" srcOrd="1" destOrd="0" presId="urn:microsoft.com/office/officeart/2005/8/layout/hierarchy1"/>
    <dgm:cxn modelId="{4697A09E-7A89-4AAB-B62C-717A937FD073}" type="presParOf" srcId="{60D62DF1-61ED-481E-A0EA-4AF2CD913237}" destId="{4B9778D6-3A18-48B4-B926-041308286E35}" srcOrd="0" destOrd="0" presId="urn:microsoft.com/office/officeart/2005/8/layout/hierarchy1"/>
    <dgm:cxn modelId="{9BDA270E-05A2-4E8A-A009-495EFCB65096}" type="presParOf" srcId="{60D62DF1-61ED-481E-A0EA-4AF2CD913237}" destId="{D77C1DBB-DD93-4DC9-A2CF-EDCE5721250C}" srcOrd="1" destOrd="0" presId="urn:microsoft.com/office/officeart/2005/8/layout/hierarchy1"/>
    <dgm:cxn modelId="{E0D7CF9D-7C94-4631-BBEA-5C3684FDA4D8}" type="presParOf" srcId="{D77C1DBB-DD93-4DC9-A2CF-EDCE5721250C}" destId="{3A5EC8F6-A01D-4FDE-9189-1D4FF94F2D71}" srcOrd="0" destOrd="0" presId="urn:microsoft.com/office/officeart/2005/8/layout/hierarchy1"/>
    <dgm:cxn modelId="{4F50DF7D-52F5-4CC4-92A2-34B1C97ABD52}" type="presParOf" srcId="{3A5EC8F6-A01D-4FDE-9189-1D4FF94F2D71}" destId="{ABE4CAA4-7843-4D30-AB42-99FEBC84C29E}" srcOrd="0" destOrd="0" presId="urn:microsoft.com/office/officeart/2005/8/layout/hierarchy1"/>
    <dgm:cxn modelId="{E9181A9C-3A48-4ADE-BD75-BBC0193EA05B}" type="presParOf" srcId="{3A5EC8F6-A01D-4FDE-9189-1D4FF94F2D71}" destId="{5525B07B-8F77-448A-AA9D-721A311C23DD}" srcOrd="1" destOrd="0" presId="urn:microsoft.com/office/officeart/2005/8/layout/hierarchy1"/>
    <dgm:cxn modelId="{46B23872-D488-4B80-907E-DE74A79DFA0F}" type="presParOf" srcId="{D77C1DBB-DD93-4DC9-A2CF-EDCE5721250C}" destId="{A9861A42-2BD4-4F1D-83EE-D4D4FF338893}" srcOrd="1" destOrd="0" presId="urn:microsoft.com/office/officeart/2005/8/layout/hierarchy1"/>
    <dgm:cxn modelId="{D2CD357E-FD8E-46D4-909D-336997987CDA}" type="presParOf" srcId="{A9861A42-2BD4-4F1D-83EE-D4D4FF338893}" destId="{D17786D4-293E-4E60-917F-42E9D1CB2A5A}" srcOrd="0" destOrd="0" presId="urn:microsoft.com/office/officeart/2005/8/layout/hierarchy1"/>
    <dgm:cxn modelId="{CF9F461C-EA30-432C-A37E-3BE519027A87}" type="presParOf" srcId="{A9861A42-2BD4-4F1D-83EE-D4D4FF338893}" destId="{ED340089-2FBB-461B-9AE0-DFF98514F0BD}" srcOrd="1" destOrd="0" presId="urn:microsoft.com/office/officeart/2005/8/layout/hierarchy1"/>
    <dgm:cxn modelId="{8ACF9CB4-62A1-4E5B-97B6-23501B0FC45F}" type="presParOf" srcId="{ED340089-2FBB-461B-9AE0-DFF98514F0BD}" destId="{97CCEEE5-054A-4FC1-9761-FAE08FDEE867}" srcOrd="0" destOrd="0" presId="urn:microsoft.com/office/officeart/2005/8/layout/hierarchy1"/>
    <dgm:cxn modelId="{7CA1B5C1-C904-404C-82AF-04DA8E1B25B9}" type="presParOf" srcId="{97CCEEE5-054A-4FC1-9761-FAE08FDEE867}" destId="{FE41ACD2-072B-42B0-BB33-0A134244C329}" srcOrd="0" destOrd="0" presId="urn:microsoft.com/office/officeart/2005/8/layout/hierarchy1"/>
    <dgm:cxn modelId="{38515DA0-BD9A-417D-985B-9001FE791697}" type="presParOf" srcId="{97CCEEE5-054A-4FC1-9761-FAE08FDEE867}" destId="{9C191889-A196-4BF8-B6B6-0E0965F1CB97}" srcOrd="1" destOrd="0" presId="urn:microsoft.com/office/officeart/2005/8/layout/hierarchy1"/>
    <dgm:cxn modelId="{D4B18D4E-E535-4E5E-A3AF-9066B5F9B621}" type="presParOf" srcId="{ED340089-2FBB-461B-9AE0-DFF98514F0BD}" destId="{3E671A95-DBF2-4716-B11F-58306921DF92}" srcOrd="1" destOrd="0" presId="urn:microsoft.com/office/officeart/2005/8/layout/hierarchy1"/>
    <dgm:cxn modelId="{2B86AD68-A885-47E7-898B-40D867867780}" type="presParOf" srcId="{A9861A42-2BD4-4F1D-83EE-D4D4FF338893}" destId="{5CA7D83E-3D82-45B4-8B26-480155D2EBD2}" srcOrd="2" destOrd="0" presId="urn:microsoft.com/office/officeart/2005/8/layout/hierarchy1"/>
    <dgm:cxn modelId="{4ACE1669-010E-400E-8BD2-96567A99B543}" type="presParOf" srcId="{A9861A42-2BD4-4F1D-83EE-D4D4FF338893}" destId="{FDDEAF59-465B-4DD5-98A5-761D9CF515C5}" srcOrd="3" destOrd="0" presId="urn:microsoft.com/office/officeart/2005/8/layout/hierarchy1"/>
    <dgm:cxn modelId="{E86DF727-67AA-4384-A66B-C351F8038D2E}" type="presParOf" srcId="{FDDEAF59-465B-4DD5-98A5-761D9CF515C5}" destId="{7B9F6937-0576-48C0-9004-6223D985268E}" srcOrd="0" destOrd="0" presId="urn:microsoft.com/office/officeart/2005/8/layout/hierarchy1"/>
    <dgm:cxn modelId="{13985670-FCA6-4969-B4B3-00C89FF26269}" type="presParOf" srcId="{7B9F6937-0576-48C0-9004-6223D985268E}" destId="{5F191C7C-564B-45A0-87DE-E6D9DF9F31B0}" srcOrd="0" destOrd="0" presId="urn:microsoft.com/office/officeart/2005/8/layout/hierarchy1"/>
    <dgm:cxn modelId="{613F59EB-DEA4-4B01-A560-42D3800FB637}" type="presParOf" srcId="{7B9F6937-0576-48C0-9004-6223D985268E}" destId="{949119E5-BB49-44D4-ADA8-F293A546C467}" srcOrd="1" destOrd="0" presId="urn:microsoft.com/office/officeart/2005/8/layout/hierarchy1"/>
    <dgm:cxn modelId="{12C9DDB4-36FC-4D9D-B680-48A0AD555E42}" type="presParOf" srcId="{FDDEAF59-465B-4DD5-98A5-761D9CF515C5}" destId="{1AD8C1E9-8882-45E8-B75B-D29F01D83822}" srcOrd="1" destOrd="0" presId="urn:microsoft.com/office/officeart/2005/8/layout/hierarchy1"/>
    <dgm:cxn modelId="{BD39C949-9285-4014-8569-2DAC5E19C3FA}" type="presParOf" srcId="{60D62DF1-61ED-481E-A0EA-4AF2CD913237}" destId="{B21E9897-6D57-4382-9F55-3CCE30420C67}" srcOrd="2" destOrd="0" presId="urn:microsoft.com/office/officeart/2005/8/layout/hierarchy1"/>
    <dgm:cxn modelId="{E67F2A63-B17E-4225-8261-3EDF3BB23BF6}" type="presParOf" srcId="{60D62DF1-61ED-481E-A0EA-4AF2CD913237}" destId="{3144295F-7317-4E68-A601-FC31841BE772}" srcOrd="3" destOrd="0" presId="urn:microsoft.com/office/officeart/2005/8/layout/hierarchy1"/>
    <dgm:cxn modelId="{5E8DF3CC-0486-4FA6-B72D-ED218865D615}" type="presParOf" srcId="{3144295F-7317-4E68-A601-FC31841BE772}" destId="{ECCE6CD3-913A-47FB-9102-C9850E7B24A2}" srcOrd="0" destOrd="0" presId="urn:microsoft.com/office/officeart/2005/8/layout/hierarchy1"/>
    <dgm:cxn modelId="{2C73F154-9180-4C68-8CA1-DAA3A7C4389E}" type="presParOf" srcId="{ECCE6CD3-913A-47FB-9102-C9850E7B24A2}" destId="{0CB2155A-7944-48B7-8E56-6ED3533B8F45}" srcOrd="0" destOrd="0" presId="urn:microsoft.com/office/officeart/2005/8/layout/hierarchy1"/>
    <dgm:cxn modelId="{07BE025F-F3CD-4B3D-832C-A5F79BA183F7}" type="presParOf" srcId="{ECCE6CD3-913A-47FB-9102-C9850E7B24A2}" destId="{D3E2BED7-5564-4E52-B392-434686DE5B96}" srcOrd="1" destOrd="0" presId="urn:microsoft.com/office/officeart/2005/8/layout/hierarchy1"/>
    <dgm:cxn modelId="{FC88A8A4-0672-4ACD-B372-0795F0B8585C}" type="presParOf" srcId="{3144295F-7317-4E68-A601-FC31841BE772}" destId="{E8D33231-D1CF-45B1-BBB2-D0DFEE5309C3}" srcOrd="1" destOrd="0" presId="urn:microsoft.com/office/officeart/2005/8/layout/hierarchy1"/>
    <dgm:cxn modelId="{F6A7A29A-3FA6-4B41-9CB8-5AA8A840AE0E}" type="presParOf" srcId="{E8D33231-D1CF-45B1-BBB2-D0DFEE5309C3}" destId="{54C08746-3ADE-4E2E-8940-E34D6C60F561}" srcOrd="0" destOrd="0" presId="urn:microsoft.com/office/officeart/2005/8/layout/hierarchy1"/>
    <dgm:cxn modelId="{B3FC8E57-BD5D-4DBE-8100-0C75A4055A15}" type="presParOf" srcId="{E8D33231-D1CF-45B1-BBB2-D0DFEE5309C3}" destId="{C1B0514C-0804-4359-8369-67FBB3883AFD}" srcOrd="1" destOrd="0" presId="urn:microsoft.com/office/officeart/2005/8/layout/hierarchy1"/>
    <dgm:cxn modelId="{716BD61F-AE40-4E98-9C4E-1118B1C969ED}" type="presParOf" srcId="{C1B0514C-0804-4359-8369-67FBB3883AFD}" destId="{874F73CC-3C6D-4143-B52A-F7F9C5C22722}" srcOrd="0" destOrd="0" presId="urn:microsoft.com/office/officeart/2005/8/layout/hierarchy1"/>
    <dgm:cxn modelId="{2A8D4B26-86DB-4F1D-A8D9-54722ABD62F8}" type="presParOf" srcId="{874F73CC-3C6D-4143-B52A-F7F9C5C22722}" destId="{2E79EF1A-0257-40C9-8DB6-4DEF38979B66}" srcOrd="0" destOrd="0" presId="urn:microsoft.com/office/officeart/2005/8/layout/hierarchy1"/>
    <dgm:cxn modelId="{65ECB03D-C7A2-4ECD-94E1-F28853AF07E3}" type="presParOf" srcId="{874F73CC-3C6D-4143-B52A-F7F9C5C22722}" destId="{1F77FEBA-5751-49DE-867A-4F16D0DADFB9}" srcOrd="1" destOrd="0" presId="urn:microsoft.com/office/officeart/2005/8/layout/hierarchy1"/>
    <dgm:cxn modelId="{D52A5173-BA4A-4B14-9021-ECE8EED63889}" type="presParOf" srcId="{C1B0514C-0804-4359-8369-67FBB3883AFD}" destId="{4CDE5A3C-B8CC-454A-A975-EED19DEA76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08746-3ADE-4E2E-8940-E34D6C60F561}">
      <dsp:nvSpPr>
        <dsp:cNvPr id="0" name=""/>
        <dsp:cNvSpPr/>
      </dsp:nvSpPr>
      <dsp:spPr>
        <a:xfrm>
          <a:off x="6269639" y="2347583"/>
          <a:ext cx="91440" cy="623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E9897-6D57-4382-9F55-3CCE30420C67}">
      <dsp:nvSpPr>
        <dsp:cNvPr id="0" name=""/>
        <dsp:cNvSpPr/>
      </dsp:nvSpPr>
      <dsp:spPr>
        <a:xfrm>
          <a:off x="4568818" y="960300"/>
          <a:ext cx="1746541" cy="68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68"/>
              </a:lnTo>
              <a:lnTo>
                <a:pt x="1746541" y="490368"/>
              </a:lnTo>
              <a:lnTo>
                <a:pt x="1746541" y="689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7D83E-3D82-45B4-8B26-480155D2EBD2}">
      <dsp:nvSpPr>
        <dsp:cNvPr id="0" name=""/>
        <dsp:cNvSpPr/>
      </dsp:nvSpPr>
      <dsp:spPr>
        <a:xfrm>
          <a:off x="2383200" y="2502560"/>
          <a:ext cx="1310719" cy="62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090"/>
              </a:lnTo>
              <a:lnTo>
                <a:pt x="1310719" y="425090"/>
              </a:lnTo>
              <a:lnTo>
                <a:pt x="1310719" y="623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786D4-293E-4E60-917F-42E9D1CB2A5A}">
      <dsp:nvSpPr>
        <dsp:cNvPr id="0" name=""/>
        <dsp:cNvSpPr/>
      </dsp:nvSpPr>
      <dsp:spPr>
        <a:xfrm>
          <a:off x="1072480" y="2502560"/>
          <a:ext cx="1310719" cy="623783"/>
        </a:xfrm>
        <a:custGeom>
          <a:avLst/>
          <a:gdLst/>
          <a:ahLst/>
          <a:cxnLst/>
          <a:rect l="0" t="0" r="0" b="0"/>
          <a:pathLst>
            <a:path>
              <a:moveTo>
                <a:pt x="1310719" y="0"/>
              </a:moveTo>
              <a:lnTo>
                <a:pt x="1310719" y="425090"/>
              </a:lnTo>
              <a:lnTo>
                <a:pt x="0" y="425090"/>
              </a:lnTo>
              <a:lnTo>
                <a:pt x="0" y="623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778D6-3A18-48B4-B926-041308286E35}">
      <dsp:nvSpPr>
        <dsp:cNvPr id="0" name=""/>
        <dsp:cNvSpPr/>
      </dsp:nvSpPr>
      <dsp:spPr>
        <a:xfrm>
          <a:off x="2383200" y="960300"/>
          <a:ext cx="2185617" cy="689062"/>
        </a:xfrm>
        <a:custGeom>
          <a:avLst/>
          <a:gdLst/>
          <a:ahLst/>
          <a:cxnLst/>
          <a:rect l="0" t="0" r="0" b="0"/>
          <a:pathLst>
            <a:path>
              <a:moveTo>
                <a:pt x="2185617" y="0"/>
              </a:moveTo>
              <a:lnTo>
                <a:pt x="2185617" y="490368"/>
              </a:lnTo>
              <a:lnTo>
                <a:pt x="0" y="490368"/>
              </a:lnTo>
              <a:lnTo>
                <a:pt x="0" y="689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FC9FB-A9D8-4B81-B9C1-F9114FB82AA4}">
      <dsp:nvSpPr>
        <dsp:cNvPr id="0" name=""/>
        <dsp:cNvSpPr/>
      </dsp:nvSpPr>
      <dsp:spPr>
        <a:xfrm>
          <a:off x="3207986" y="312812"/>
          <a:ext cx="2721662" cy="64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DA2F1-ABE1-4787-AC53-4E011D5F5026}">
      <dsp:nvSpPr>
        <dsp:cNvPr id="0" name=""/>
        <dsp:cNvSpPr/>
      </dsp:nvSpPr>
      <dsp:spPr>
        <a:xfrm>
          <a:off x="3446299" y="539209"/>
          <a:ext cx="2721662" cy="6474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Учащиеся  общеобразовательных школ, лицеев, гимназий, колледжей 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465263" y="558173"/>
        <a:ext cx="2683734" cy="609560"/>
      </dsp:txXfrm>
    </dsp:sp>
    <dsp:sp modelId="{ABE4CAA4-7843-4D30-AB42-99FEBC84C29E}">
      <dsp:nvSpPr>
        <dsp:cNvPr id="0" name=""/>
        <dsp:cNvSpPr/>
      </dsp:nvSpPr>
      <dsp:spPr>
        <a:xfrm>
          <a:off x="1310793" y="1649362"/>
          <a:ext cx="2144814" cy="85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B07B-8F77-448A-AA9D-721A311C23DD}">
      <dsp:nvSpPr>
        <dsp:cNvPr id="0" name=""/>
        <dsp:cNvSpPr/>
      </dsp:nvSpPr>
      <dsp:spPr>
        <a:xfrm>
          <a:off x="1549105" y="1875759"/>
          <a:ext cx="2144814" cy="8531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и проведение Дней открытых дверей ДВФУ, Ярмарок профессий</a:t>
          </a:r>
          <a:endParaRPr lang="ru-RU" sz="1200" kern="1200" dirty="0"/>
        </a:p>
      </dsp:txBody>
      <dsp:txXfrm>
        <a:off x="1574094" y="1900748"/>
        <a:ext cx="2094836" cy="803220"/>
      </dsp:txXfrm>
    </dsp:sp>
    <dsp:sp modelId="{FE41ACD2-072B-42B0-BB33-0A134244C329}">
      <dsp:nvSpPr>
        <dsp:cNvPr id="0" name=""/>
        <dsp:cNvSpPr/>
      </dsp:nvSpPr>
      <dsp:spPr>
        <a:xfrm>
          <a:off x="73" y="3126344"/>
          <a:ext cx="2144814" cy="84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91889-A196-4BF8-B6B6-0E0965F1CB97}">
      <dsp:nvSpPr>
        <dsp:cNvPr id="0" name=""/>
        <dsp:cNvSpPr/>
      </dsp:nvSpPr>
      <dsp:spPr>
        <a:xfrm>
          <a:off x="238386" y="3352741"/>
          <a:ext cx="2144814" cy="84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мониторинга качества образования, репетиционного тестирования по предметам ЕГЭ</a:t>
          </a:r>
          <a:endParaRPr lang="ru-RU" sz="1200" kern="1200" dirty="0"/>
        </a:p>
      </dsp:txBody>
      <dsp:txXfrm>
        <a:off x="263024" y="3377379"/>
        <a:ext cx="2095538" cy="791923"/>
      </dsp:txXfrm>
    </dsp:sp>
    <dsp:sp modelId="{5F191C7C-564B-45A0-87DE-E6D9DF9F31B0}">
      <dsp:nvSpPr>
        <dsp:cNvPr id="0" name=""/>
        <dsp:cNvSpPr/>
      </dsp:nvSpPr>
      <dsp:spPr>
        <a:xfrm>
          <a:off x="2621513" y="3126344"/>
          <a:ext cx="2144814" cy="698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119E5-BB49-44D4-ADA8-F293A546C467}">
      <dsp:nvSpPr>
        <dsp:cNvPr id="0" name=""/>
        <dsp:cNvSpPr/>
      </dsp:nvSpPr>
      <dsp:spPr>
        <a:xfrm>
          <a:off x="2859825" y="3352741"/>
          <a:ext cx="2144814" cy="6983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и проведение летних и зимних образовательных лагерей</a:t>
          </a:r>
          <a:endParaRPr lang="ru-RU" sz="1200" kern="1200" dirty="0"/>
        </a:p>
      </dsp:txBody>
      <dsp:txXfrm>
        <a:off x="2880278" y="3373194"/>
        <a:ext cx="2103908" cy="657410"/>
      </dsp:txXfrm>
    </dsp:sp>
    <dsp:sp modelId="{0CB2155A-7944-48B7-8E56-6ED3533B8F45}">
      <dsp:nvSpPr>
        <dsp:cNvPr id="0" name=""/>
        <dsp:cNvSpPr/>
      </dsp:nvSpPr>
      <dsp:spPr>
        <a:xfrm>
          <a:off x="4868049" y="1649362"/>
          <a:ext cx="2894619" cy="698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2BED7-5564-4E52-B392-434686DE5B96}">
      <dsp:nvSpPr>
        <dsp:cNvPr id="0" name=""/>
        <dsp:cNvSpPr/>
      </dsp:nvSpPr>
      <dsp:spPr>
        <a:xfrm>
          <a:off x="5106362" y="1875759"/>
          <a:ext cx="2894619" cy="6982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 открытых уроков, мастер-классов, олимпиад, конференций, семинаров, деловых игр</a:t>
          </a:r>
          <a:endParaRPr lang="ru-RU" sz="1200" kern="1200" dirty="0"/>
        </a:p>
      </dsp:txBody>
      <dsp:txXfrm>
        <a:off x="5126812" y="1896209"/>
        <a:ext cx="2853719" cy="657320"/>
      </dsp:txXfrm>
    </dsp:sp>
    <dsp:sp modelId="{2E79EF1A-0257-40C9-8DB6-4DEF38979B66}">
      <dsp:nvSpPr>
        <dsp:cNvPr id="0" name=""/>
        <dsp:cNvSpPr/>
      </dsp:nvSpPr>
      <dsp:spPr>
        <a:xfrm>
          <a:off x="5242952" y="2971367"/>
          <a:ext cx="2144814" cy="864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FEBA-5751-49DE-867A-4F16D0DADFB9}">
      <dsp:nvSpPr>
        <dsp:cNvPr id="0" name=""/>
        <dsp:cNvSpPr/>
      </dsp:nvSpPr>
      <dsp:spPr>
        <a:xfrm>
          <a:off x="5481265" y="3197764"/>
          <a:ext cx="2144814" cy="8640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Привлечение учащихся к  научно - исследовательской работе </a:t>
          </a:r>
          <a:endParaRPr lang="ru-RU" sz="1200" kern="1200" dirty="0"/>
        </a:p>
      </dsp:txBody>
      <dsp:txXfrm>
        <a:off x="5506572" y="3223071"/>
        <a:ext cx="2094200" cy="81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7" cy="497127"/>
          </a:xfrm>
          <a:prstGeom prst="rect">
            <a:avLst/>
          </a:prstGeom>
        </p:spPr>
        <p:txBody>
          <a:bodyPr vert="horz" lIns="91378" tIns="45689" rIns="91378" bIns="456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572" y="0"/>
            <a:ext cx="2949627" cy="497127"/>
          </a:xfrm>
          <a:prstGeom prst="rect">
            <a:avLst/>
          </a:prstGeom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07910F-BE33-4E8A-A2B5-8AFDECFD41C7}" type="datetimeFigureOut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01"/>
            <a:ext cx="2949627" cy="497126"/>
          </a:xfrm>
          <a:prstGeom prst="rect">
            <a:avLst/>
          </a:prstGeom>
        </p:spPr>
        <p:txBody>
          <a:bodyPr vert="horz" lIns="91378" tIns="45689" rIns="91378" bIns="456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572" y="9442201"/>
            <a:ext cx="2949627" cy="497126"/>
          </a:xfrm>
          <a:prstGeom prst="rect">
            <a:avLst/>
          </a:prstGeom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A0DDEE-012C-4682-B428-DF77EBAE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8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7" cy="497127"/>
          </a:xfrm>
          <a:prstGeom prst="rect">
            <a:avLst/>
          </a:prstGeom>
        </p:spPr>
        <p:txBody>
          <a:bodyPr vert="horz" lIns="91378" tIns="45689" rIns="91378" bIns="456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572" y="0"/>
            <a:ext cx="2949627" cy="497127"/>
          </a:xfrm>
          <a:prstGeom prst="rect">
            <a:avLst/>
          </a:prstGeom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450857-0638-4AB5-BCB1-DD3EB2E6E434}" type="datetimeFigureOut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89" rIns="91378" bIns="456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1" y="4721901"/>
            <a:ext cx="5447667" cy="4472536"/>
          </a:xfrm>
          <a:prstGeom prst="rect">
            <a:avLst/>
          </a:prstGeom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201"/>
            <a:ext cx="2949627" cy="497126"/>
          </a:xfrm>
          <a:prstGeom prst="rect">
            <a:avLst/>
          </a:prstGeom>
        </p:spPr>
        <p:txBody>
          <a:bodyPr vert="horz" lIns="91378" tIns="45689" rIns="91378" bIns="456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572" y="9442201"/>
            <a:ext cx="2949627" cy="497126"/>
          </a:xfrm>
          <a:prstGeom prst="rect">
            <a:avLst/>
          </a:prstGeom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56EDC2-50B5-4F23-A8F0-DDF6D423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62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97C861-D510-47FF-84F5-8158BE089B53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32E99-10C4-4505-A77C-EFA6492B129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6EDC2-50B5-4F23-A8F0-DDF6D423EF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C8C9-0D19-439E-9567-D81D3382F0DA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E411-55B5-4353-9650-9D285B96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4E06-92D1-4F0A-AC06-B5121EF5E388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9D84-E94F-4F81-9762-F0D4314E4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A71B-C7E4-407D-B91A-DD177BA30FDC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E06E-344F-4725-93F6-3EE75706E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3D2C-A435-4C6E-B2AC-125C8F462447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A6B7-A6DD-47C9-9185-3C8CE3723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C8A2-7FBA-4B8F-830D-DFCD0EA4CEB3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832F-E3D2-4A76-A569-5E603773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9C32-7355-4F41-92C4-4C3EF0E903B6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2652-E39F-44DE-9621-DEDF4EB62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9233-D9DA-4011-B978-02DD9413B329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88F9-8A5D-40AF-ADD4-194C6FD46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EE1C-5F3C-4AC5-9D3F-F29864A3B387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6E22-9810-4846-BD3B-1289CB559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87B0-F4D3-4F40-95BC-174560C98EBB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FE0D-26B5-4282-B1DF-C93B882F3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36BE-146B-452A-8518-70EAB11F89BB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2F45-3DFF-46E3-9AD2-92A59DFFC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35D5-D1CA-4836-9537-DC4598132391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C4D5-0D8E-4778-BB8B-095F4E2F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68D8DB-9992-4279-9BD3-FA724CE4A2BE}" type="datetime1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DA99C4-C64E-44C7-B478-13C7ABA5E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ransition>
    <p:wheel spokes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73" y="2284437"/>
            <a:ext cx="9953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3" y="571500"/>
            <a:ext cx="2152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67323" y="2428873"/>
            <a:ext cx="9358313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ОБ ОПЫТЕ ДВФУ В РАБОТЕ С ОДАРЁННЫМИ ДЕТЬМИ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ВРИО </a:t>
            </a:r>
            <a:r>
              <a:rPr lang="ru-RU" sz="2000" b="1" dirty="0">
                <a:solidFill>
                  <a:schemeClr val="bg1"/>
                </a:solidFill>
              </a:rPr>
              <a:t>проректора по учебной и воспитательной работе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А.Н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Шушин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10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272033" y="1256006"/>
            <a:ext cx="9505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700" dirty="0" smtClean="0">
                <a:solidFill>
                  <a:srgbClr val="000099"/>
                </a:solidFill>
              </a:rPr>
              <a:t>НАПРАВЛЕНИЯ ПОДГОТОВКИ (СПЕЦИАЛЬНОСТИ), НАИБОЛЕЕ ВОСТРЕБОВАННЫЕ АБИТУРИЕНТАМИ, ПРОЖИВАЮЩИМИ ЗА ПРЕДЕЛАМИ ПРИМОРСКОГО КРАЯ (2015 г.)</a:t>
            </a:r>
            <a:endParaRPr lang="ru-RU" sz="1700" dirty="0">
              <a:solidFill>
                <a:srgbClr val="0000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28420"/>
              </p:ext>
            </p:extLst>
          </p:nvPr>
        </p:nvGraphicFramePr>
        <p:xfrm>
          <a:off x="272032" y="2060848"/>
          <a:ext cx="8857431" cy="3744417"/>
        </p:xfrm>
        <a:graphic>
          <a:graphicData uri="http://schemas.openxmlformats.org/drawingml/2006/table">
            <a:tbl>
              <a:tblPr/>
              <a:tblGrid>
                <a:gridCol w="5513299"/>
                <a:gridCol w="1672066"/>
                <a:gridCol w="1672066"/>
              </a:tblGrid>
              <a:tr h="3019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подготовки (специальность)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зачисленных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Из-за пределов Приморья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Лечебное дело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(88%)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Туризм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(80%)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Зарубежное регионоведение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(75%)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Конфликтология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(75%)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Гидрометеорология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(70%)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Философия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(66,7%)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(65%)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Востоковедение и африканистика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(64%)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Международные отношения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(63,6%)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Лингвистика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(63,3%)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Нефтегазовое дело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(60,5%)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1709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11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9980" y="1700808"/>
            <a:ext cx="9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СРЕДНИЕ БАЛЛЫ ПОСТУПИВШИХ НА МЕСТА, ФИНАНСИРУЕМЫЕ ИЗ СРЕДСТВ ФЕДЕРАЛЬНОГО БЮДЖЕТА, ПО ОБЩЕМУ КОНКУРСУ</a:t>
            </a: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ПО РЕЗУЛЬТАТАМ ЕГЭ</a:t>
            </a: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endParaRPr lang="ru-RU" sz="20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2012 </a:t>
            </a:r>
            <a:r>
              <a:rPr lang="ru-RU" sz="2000" b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г. – 59,70;   </a:t>
            </a:r>
            <a:endParaRPr lang="ru-RU" sz="2000" b="1" dirty="0" smtClean="0">
              <a:solidFill>
                <a:srgbClr val="000099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endParaRPr lang="ru-RU" sz="2000" b="1" dirty="0" smtClean="0">
              <a:solidFill>
                <a:srgbClr val="000099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2013 г. – </a:t>
            </a:r>
            <a:r>
              <a:rPr lang="ru-RU" sz="2000" b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64,85;</a:t>
            </a:r>
            <a:endParaRPr lang="ru-RU" sz="2000" b="1" dirty="0">
              <a:solidFill>
                <a:srgbClr val="000099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endParaRPr lang="ru-RU" sz="2000" b="1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2014 г. -  66,11</a:t>
            </a:r>
            <a:r>
              <a:rPr lang="ru-RU" sz="2000" b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endParaRPr lang="ru-RU" sz="2000" b="1" dirty="0">
              <a:solidFill>
                <a:srgbClr val="000099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2015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г. – 67,72.</a:t>
            </a:r>
            <a:endParaRPr lang="ru-RU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00795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12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9980" y="1484784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414780" algn="l"/>
              </a:tabLst>
            </a:pPr>
            <a:r>
              <a:rPr lang="ru-RU" sz="2000" b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КОНКУРС ВЫСОКОБАЛЛЬНИКОВ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55019"/>
              </p:ext>
            </p:extLst>
          </p:nvPr>
        </p:nvGraphicFramePr>
        <p:xfrm>
          <a:off x="505465" y="2132856"/>
          <a:ext cx="8984039" cy="3605435"/>
        </p:xfrm>
        <a:graphic>
          <a:graphicData uri="http://schemas.openxmlformats.org/drawingml/2006/table">
            <a:tbl>
              <a:tblPr firstRow="1" firstCol="1" bandRow="1"/>
              <a:tblGrid>
                <a:gridCol w="1620072"/>
                <a:gridCol w="1914631"/>
                <a:gridCol w="2061910"/>
                <a:gridCol w="1820211"/>
                <a:gridCol w="1567215"/>
              </a:tblGrid>
              <a:tr h="3432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cs typeface="Cordia New"/>
                        </a:rPr>
                        <a:t>Год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Участники конкурса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cs typeface="Cordia New"/>
                        </a:rPr>
                        <a:t>Победители конкурса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2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претенденты на повышенную стипендию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претенденты на компенсацию проезда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назначены на повышенную стипендию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получившие компенсацию проезда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cs typeface="Cordia New"/>
                        </a:rPr>
                        <a:t>2011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1085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300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557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106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cs typeface="Cordia New"/>
                        </a:rPr>
                        <a:t>2012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1445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608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636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221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cs typeface="Cordia New"/>
                        </a:rPr>
                        <a:t>2013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2250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cs typeface="Cordia New"/>
                        </a:rPr>
                        <a:t>800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978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cs typeface="Cordia New"/>
                        </a:rPr>
                        <a:t>337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2014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2750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1500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11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50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Cordia New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Cordia New"/>
                        </a:rPr>
                        <a:t>201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Cordia New"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Cordia New"/>
                        </a:rPr>
                        <a:t>2323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Cordia New"/>
                        </a:rPr>
                        <a:t>1374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Cordia New"/>
                        </a:rPr>
                        <a:t>952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Cordia New"/>
                        </a:rPr>
                        <a:t>463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Cordia New"/>
                        </a:rPr>
                        <a:t> (бюджет)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6337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1568624" y="2564904"/>
            <a:ext cx="69135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 dirty="0" smtClean="0"/>
              <a:t>БЛАГОДАРЮ ЗА ВНИМАНИЕ</a:t>
            </a:r>
            <a:r>
              <a:rPr lang="ru-RU" sz="31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43781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2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178024" y="1109040"/>
            <a:ext cx="9505503" cy="3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Программа развития ФГАОУ ВПО «ДВФУ» на 2010 – 2019 годы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6453" y="1366704"/>
            <a:ext cx="9505503" cy="19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1500"/>
              </a:lnSpc>
            </a:pPr>
            <a:r>
              <a:rPr lang="ru-RU" sz="1200" dirty="0" smtClean="0">
                <a:solidFill>
                  <a:srgbClr val="000099"/>
                </a:solidFill>
              </a:rPr>
              <a:t>В рамках </a:t>
            </a:r>
            <a:r>
              <a:rPr lang="ru-RU" sz="1200" b="1" dirty="0" smtClean="0">
                <a:solidFill>
                  <a:srgbClr val="000099"/>
                </a:solidFill>
              </a:rPr>
              <a:t>задачи</a:t>
            </a:r>
            <a:r>
              <a:rPr lang="ru-RU" sz="1200" dirty="0" smtClean="0">
                <a:solidFill>
                  <a:srgbClr val="000099"/>
                </a:solidFill>
              </a:rPr>
              <a:t> по привлечению абитуриентов, имеющих высокий балл при сдаче ЕГЭ, победителей олимпиад для обучения в университете из ДВФО, других регионов России предусмотрены мероприятия </a:t>
            </a:r>
          </a:p>
          <a:p>
            <a:pPr algn="just" defTabSz="912813">
              <a:lnSpc>
                <a:spcPts val="1500"/>
              </a:lnSpc>
            </a:pPr>
            <a:r>
              <a:rPr lang="ru-RU" sz="1200" dirty="0" smtClean="0">
                <a:solidFill>
                  <a:srgbClr val="000099"/>
                </a:solidFill>
              </a:rPr>
              <a:t>20. Проведение эксперимента по апробированию новой системы мотивации студентов к учебе и научно-исследовательской работе, а также обеспечения из внебюджетных источников проезда студентов, поступивших в университет из-за пределов Приморского края на основании высокого балла ЕГЭ.</a:t>
            </a:r>
          </a:p>
          <a:p>
            <a:pPr algn="just" defTabSz="912813">
              <a:lnSpc>
                <a:spcPts val="1500"/>
              </a:lnSpc>
            </a:pPr>
            <a:r>
              <a:rPr lang="ru-RU" sz="1200" dirty="0" smtClean="0">
                <a:solidFill>
                  <a:srgbClr val="000099"/>
                </a:solidFill>
              </a:rPr>
              <a:t>21. Развитие работы с перспективными школьниками из ДВФО путем использования современных механизмов профессиональной ориентации и участия в формировании специализированных школ и классов.</a:t>
            </a:r>
          </a:p>
          <a:p>
            <a:pPr algn="just" defTabSz="912813">
              <a:lnSpc>
                <a:spcPts val="1900"/>
              </a:lnSpc>
            </a:pPr>
            <a:endParaRPr lang="ru-RU" sz="1800" dirty="0" smtClean="0">
              <a:solidFill>
                <a:srgbClr val="000099"/>
              </a:solidFill>
            </a:endParaRPr>
          </a:p>
          <a:p>
            <a:pPr algn="ctr" defTabSz="912813">
              <a:lnSpc>
                <a:spcPts val="2400"/>
              </a:lnSpc>
            </a:pP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956" y="2780928"/>
            <a:ext cx="95055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18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Программа повышения конкурентоспособности ФГАОУ ВПО «ДВФУ» среди ведущих мировых научно-образовательных центров на 2013 – 2020 годы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3132" y="3251977"/>
            <a:ext cx="9505503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1500"/>
              </a:lnSpc>
            </a:pPr>
            <a:r>
              <a:rPr lang="ru-RU" sz="1200" dirty="0" smtClean="0">
                <a:solidFill>
                  <a:srgbClr val="000099"/>
                </a:solidFill>
              </a:rPr>
              <a:t>В рамках </a:t>
            </a:r>
            <a:r>
              <a:rPr lang="ru-RU" sz="1200" b="1" dirty="0" smtClean="0">
                <a:solidFill>
                  <a:srgbClr val="000099"/>
                </a:solidFill>
              </a:rPr>
              <a:t>стратегической инициативы 4</a:t>
            </a:r>
            <a:r>
              <a:rPr lang="ru-RU" sz="1200" dirty="0" smtClean="0">
                <a:solidFill>
                  <a:srgbClr val="000099"/>
                </a:solidFill>
              </a:rPr>
              <a:t> «Привлечение талантливых студентов и развитие молодежной политики в вузе»</a:t>
            </a:r>
          </a:p>
          <a:p>
            <a:pPr algn="ctr" defTabSz="912813">
              <a:lnSpc>
                <a:spcPts val="1500"/>
              </a:lnSpc>
            </a:pPr>
            <a:r>
              <a:rPr lang="ru-RU" sz="1200" dirty="0">
                <a:solidFill>
                  <a:srgbClr val="000099"/>
                </a:solidFill>
              </a:rPr>
              <a:t>Задача 4.1 </a:t>
            </a:r>
            <a:r>
              <a:rPr lang="ru-RU" sz="1200" dirty="0" smtClean="0">
                <a:solidFill>
                  <a:srgbClr val="000099"/>
                </a:solidFill>
              </a:rPr>
              <a:t>«Привлечение </a:t>
            </a:r>
            <a:r>
              <a:rPr lang="ru-RU" sz="1200" dirty="0">
                <a:solidFill>
                  <a:srgbClr val="000099"/>
                </a:solidFill>
              </a:rPr>
              <a:t>талантливых </a:t>
            </a:r>
            <a:r>
              <a:rPr lang="ru-RU" sz="1200" dirty="0" smtClean="0">
                <a:solidFill>
                  <a:srgbClr val="000099"/>
                </a:solidFill>
              </a:rPr>
              <a:t>абитуриентов»</a:t>
            </a:r>
            <a:endParaRPr lang="ru-RU" sz="1200" dirty="0">
              <a:solidFill>
                <a:srgbClr val="000099"/>
              </a:solidFill>
            </a:endParaRPr>
          </a:p>
          <a:p>
            <a:pPr algn="just" defTabSz="912813">
              <a:lnSpc>
                <a:spcPts val="1500"/>
              </a:lnSpc>
            </a:pPr>
            <a:r>
              <a:rPr lang="ru-RU" sz="1200" dirty="0">
                <a:solidFill>
                  <a:srgbClr val="000099"/>
                </a:solidFill>
              </a:rPr>
              <a:t>Мероприятие 4.1.1 Развитие программы грантов на обучение для талантливых абитуриентов.</a:t>
            </a:r>
          </a:p>
          <a:p>
            <a:pPr algn="just" defTabSz="912813">
              <a:lnSpc>
                <a:spcPts val="1500"/>
              </a:lnSpc>
            </a:pPr>
            <a:r>
              <a:rPr lang="ru-RU" sz="1200" dirty="0">
                <a:solidFill>
                  <a:srgbClr val="000099"/>
                </a:solidFill>
              </a:rPr>
              <a:t>Мероприятие 4.1.2 Проведение на базе ДВФУ международных и всероссийских </a:t>
            </a:r>
            <a:r>
              <a:rPr lang="ru-RU" sz="1200" dirty="0" smtClean="0">
                <a:solidFill>
                  <a:srgbClr val="000099"/>
                </a:solidFill>
              </a:rPr>
              <a:t>олимпиад.</a:t>
            </a:r>
            <a:endParaRPr lang="ru-RU" sz="1200" dirty="0">
              <a:solidFill>
                <a:srgbClr val="000099"/>
              </a:solidFill>
            </a:endParaRPr>
          </a:p>
          <a:p>
            <a:pPr algn="just" defTabSz="912813">
              <a:lnSpc>
                <a:spcPts val="1500"/>
              </a:lnSpc>
            </a:pPr>
            <a:r>
              <a:rPr lang="ru-RU" sz="1200" dirty="0">
                <a:solidFill>
                  <a:srgbClr val="000099"/>
                </a:solidFill>
              </a:rPr>
              <a:t>Мероприятие 4.1.3 Развитие системы предметных школ для талантливых и целеустремленных </a:t>
            </a:r>
            <a:r>
              <a:rPr lang="ru-RU" sz="1200" dirty="0" smtClean="0">
                <a:solidFill>
                  <a:srgbClr val="000099"/>
                </a:solidFill>
              </a:rPr>
              <a:t>школьников.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96453" y="4289634"/>
            <a:ext cx="9505503" cy="3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Целевые показатели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37954"/>
              </p:ext>
            </p:extLst>
          </p:nvPr>
        </p:nvGraphicFramePr>
        <p:xfrm>
          <a:off x="308492" y="4685337"/>
          <a:ext cx="9253022" cy="118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070"/>
                <a:gridCol w="623869"/>
                <a:gridCol w="623869"/>
                <a:gridCol w="623869"/>
                <a:gridCol w="623869"/>
                <a:gridCol w="623869"/>
                <a:gridCol w="623869"/>
                <a:gridCol w="623869"/>
                <a:gridCol w="623869"/>
              </a:tblGrid>
              <a:tr h="2806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anchor="ctr"/>
                </a:tc>
              </a:tr>
              <a:tr h="335210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Средний балл ЕГЭ студентов вуза,</a:t>
                      </a:r>
                      <a:r>
                        <a:rPr lang="ru-RU" sz="900" baseline="0" dirty="0" smtClean="0"/>
                        <a:t> принятых для обучения по очной форме обучения за счет средств федерального бюджета по программам ВО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</a:t>
                      </a:r>
                      <a:endParaRPr lang="ru-RU" sz="1000" dirty="0"/>
                    </a:p>
                  </a:txBody>
                  <a:tcPr anchor="ctr"/>
                </a:tc>
              </a:tr>
              <a:tr h="25752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Количество организованных предметных олимпиад и конкурсов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</a:t>
                      </a:r>
                      <a:endParaRPr lang="ru-RU" sz="1000" dirty="0"/>
                    </a:p>
                  </a:txBody>
                  <a:tcPr anchor="ctr"/>
                </a:tc>
              </a:tr>
              <a:tr h="28062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Количество малых предметных академий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3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00023" y="1268760"/>
            <a:ext cx="9505503" cy="36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СТРУКТУРА ДЕПАРТАМЕНТА ДОВУЗОВСКОГО ОБРАЗОВАНИЯ И ОРГАНИЗАЦИИ НАБОРА СТУДЕНТОВ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400" y="1753071"/>
            <a:ext cx="365580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Служба проректора по УВР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97400" y="2204864"/>
            <a:ext cx="365580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ДДООНС</a:t>
            </a:r>
            <a:endParaRPr lang="ru-RU" sz="1400" dirty="0"/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4916996" y="2060848"/>
            <a:ext cx="83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08500" y="2221631"/>
            <a:ext cx="2279898" cy="30777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Приемная комиссия</a:t>
            </a:r>
            <a:endParaRPr lang="ru-RU" sz="1400" dirty="0"/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6753200" y="2060848"/>
            <a:ext cx="1395249" cy="160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2974" y="2668725"/>
            <a:ext cx="2871834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Отдел развития общего образования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1943" y="2668725"/>
            <a:ext cx="2678410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Отдел развития </a:t>
            </a:r>
            <a:r>
              <a:rPr lang="ru-RU" sz="1400" dirty="0" smtClean="0">
                <a:solidFill>
                  <a:prstClr val="black"/>
                </a:solidFill>
              </a:rPr>
              <a:t>СПО</a:t>
            </a: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81192" y="2668725"/>
            <a:ext cx="2880769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Отдел </a:t>
            </a:r>
            <a:r>
              <a:rPr lang="ru-RU" sz="1400" dirty="0" smtClean="0">
                <a:solidFill>
                  <a:prstClr val="black"/>
                </a:solidFill>
              </a:rPr>
              <a:t>профориентации и организации набора студентов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 flipH="1">
            <a:off x="1788891" y="2512641"/>
            <a:ext cx="1308509" cy="1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16" idx="0"/>
          </p:cNvCxnSpPr>
          <p:nvPr/>
        </p:nvCxnSpPr>
        <p:spPr>
          <a:xfrm flipH="1">
            <a:off x="4921148" y="2512641"/>
            <a:ext cx="4152" cy="1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0"/>
          </p:cNvCxnSpPr>
          <p:nvPr/>
        </p:nvCxnSpPr>
        <p:spPr>
          <a:xfrm>
            <a:off x="6753200" y="2512641"/>
            <a:ext cx="1368377" cy="1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91085" y="3284984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Центр развития ребенка</a:t>
            </a:r>
            <a:endParaRPr lang="ru-RU" sz="1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91083" y="3789040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УК «Гимназия - колледж»</a:t>
            </a:r>
            <a:endParaRPr lang="ru-RU" sz="1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1085" y="4293096"/>
            <a:ext cx="1503681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Гуманитарно- экономический колледж</a:t>
            </a:r>
            <a:endParaRPr lang="ru-RU" sz="1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91084" y="4941168"/>
            <a:ext cx="1503681" cy="24622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Гимназия</a:t>
            </a:r>
            <a:endParaRPr lang="ru-RU" sz="1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93378" y="5301208"/>
            <a:ext cx="1503681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Лицей информационных технологий</a:t>
            </a:r>
            <a:endParaRPr lang="ru-RU" sz="1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49459" y="3284984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Евро-Азиатский лицей</a:t>
            </a:r>
            <a:endParaRPr lang="ru-RU" sz="10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849457" y="3789040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Политехнический лицей</a:t>
            </a:r>
            <a:endParaRPr lang="ru-RU" sz="1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849459" y="4293096"/>
            <a:ext cx="1503681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Владивостокский центр мониторинга качества образования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849458" y="4941168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Хореографическое училище</a:t>
            </a:r>
            <a:endParaRPr lang="ru-RU" sz="1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851752" y="5445224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Подготовительные курсы</a:t>
            </a:r>
            <a:endParaRPr lang="ru-RU" sz="1000" dirty="0"/>
          </a:p>
        </p:txBody>
      </p:sp>
      <p:cxnSp>
        <p:nvCxnSpPr>
          <p:cNvPr id="78" name="Соединительная линия уступом 77"/>
          <p:cNvCxnSpPr>
            <a:stCxn id="15" idx="2"/>
            <a:endCxn id="67" idx="1"/>
          </p:cNvCxnSpPr>
          <p:nvPr/>
        </p:nvCxnSpPr>
        <p:spPr>
          <a:xfrm rot="16200000" flipH="1">
            <a:off x="593654" y="4387181"/>
            <a:ext cx="2453334" cy="628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62" idx="3"/>
          </p:cNvCxnSpPr>
          <p:nvPr/>
        </p:nvCxnSpPr>
        <p:spPr>
          <a:xfrm flipH="1">
            <a:off x="1697059" y="5578207"/>
            <a:ext cx="91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53" y="5057928"/>
            <a:ext cx="968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7" name="Прямая соединительная линия 86"/>
          <p:cNvCxnSpPr>
            <a:endCxn id="66" idx="1"/>
          </p:cNvCxnSpPr>
          <p:nvPr/>
        </p:nvCxnSpPr>
        <p:spPr>
          <a:xfrm>
            <a:off x="1788890" y="5141223"/>
            <a:ext cx="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60" idx="3"/>
            <a:endCxn id="65" idx="1"/>
          </p:cNvCxnSpPr>
          <p:nvPr/>
        </p:nvCxnSpPr>
        <p:spPr>
          <a:xfrm>
            <a:off x="1694766" y="4570095"/>
            <a:ext cx="15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59" idx="3"/>
            <a:endCxn id="64" idx="1"/>
          </p:cNvCxnSpPr>
          <p:nvPr/>
        </p:nvCxnSpPr>
        <p:spPr>
          <a:xfrm>
            <a:off x="1694764" y="3989095"/>
            <a:ext cx="15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58" idx="3"/>
            <a:endCxn id="63" idx="1"/>
          </p:cNvCxnSpPr>
          <p:nvPr/>
        </p:nvCxnSpPr>
        <p:spPr>
          <a:xfrm>
            <a:off x="1694766" y="3485039"/>
            <a:ext cx="15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4200933" y="3388930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Профессиональный колледж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00931" y="3892986"/>
            <a:ext cx="1503681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УК «Гимназия - колледж»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00932" y="4403082"/>
            <a:ext cx="1503681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Филиалы ДВФУ, реализующие программы СПО</a:t>
            </a:r>
            <a:endParaRPr lang="ru-RU" sz="1000" dirty="0"/>
          </a:p>
        </p:txBody>
      </p:sp>
      <p:cxnSp>
        <p:nvCxnSpPr>
          <p:cNvPr id="99" name="Соединительная линия уступом 98"/>
          <p:cNvCxnSpPr>
            <a:stCxn id="16" idx="2"/>
          </p:cNvCxnSpPr>
          <p:nvPr/>
        </p:nvCxnSpPr>
        <p:spPr>
          <a:xfrm rot="5400000">
            <a:off x="3760957" y="3519892"/>
            <a:ext cx="1488138" cy="832244"/>
          </a:xfrm>
          <a:prstGeom prst="bentConnector3">
            <a:avLst>
              <a:gd name="adj1" fmla="val 67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113" idx="1"/>
          </p:cNvCxnSpPr>
          <p:nvPr/>
        </p:nvCxnSpPr>
        <p:spPr>
          <a:xfrm flipH="1">
            <a:off x="4088904" y="3588985"/>
            <a:ext cx="112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114" idx="1"/>
          </p:cNvCxnSpPr>
          <p:nvPr/>
        </p:nvCxnSpPr>
        <p:spPr>
          <a:xfrm flipH="1">
            <a:off x="4088904" y="4093041"/>
            <a:ext cx="112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116" idx="1"/>
          </p:cNvCxnSpPr>
          <p:nvPr/>
        </p:nvCxnSpPr>
        <p:spPr>
          <a:xfrm flipH="1">
            <a:off x="4088904" y="4680081"/>
            <a:ext cx="11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443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4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00023" y="1268760"/>
            <a:ext cx="9505503" cy="36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КЛЮЧЕВЫЕ НАПРАВЛЕНИЯ РАБОТЫ ОБРАЗОВАТЕЛЬНОГО ОКРУГА ДВФУ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675379400"/>
              </p:ext>
            </p:extLst>
          </p:nvPr>
        </p:nvGraphicFramePr>
        <p:xfrm>
          <a:off x="1064568" y="1484784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44621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5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44488" y="1556792"/>
            <a:ext cx="640871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357188" algn="just"/>
            <a:r>
              <a:rPr lang="ru-RU" sz="1500" dirty="0"/>
              <a:t>ДВФУ сотрудничает с ВДЦ «Океан» на протяжении 25 лет в области работы с одаренными детьми.</a:t>
            </a:r>
          </a:p>
          <a:p>
            <a:pPr indent="357188" algn="just"/>
            <a:r>
              <a:rPr lang="ru-RU" sz="1500" dirty="0"/>
              <a:t>С 2011 года работа с перспективными школьниками из 30 субъектов РФ проводится путем использования современных механизмов профессиональной ориентации и участия в формировании тематических смен на базе ВДЦ «ОКЕАН».</a:t>
            </a:r>
          </a:p>
          <a:p>
            <a:pPr indent="357188" algn="ctr"/>
            <a:r>
              <a:rPr lang="ru-RU" sz="1500" dirty="0"/>
              <a:t>Тематические </a:t>
            </a:r>
            <a:r>
              <a:rPr lang="ru-RU" sz="1500" dirty="0" smtClean="0"/>
              <a:t>смены:</a:t>
            </a:r>
            <a:endParaRPr lang="ru-RU" sz="1500" dirty="0"/>
          </a:p>
          <a:p>
            <a:pPr indent="357188" algn="just"/>
            <a:r>
              <a:rPr lang="ru-RU" sz="1500" dirty="0"/>
              <a:t> «Приморский интеллект», «Вожатская академия», «Школа добра», «Российский интеллект», «Президентские состязания», «Служить России», «Наука. Техника. Прогресс», «Моя Федерация», «Молодые лидеры России», «Океанский Олимп», «Радуга талантов</a:t>
            </a:r>
            <a:r>
              <a:rPr lang="ru-RU" sz="1500" dirty="0" smtClean="0"/>
              <a:t>».</a:t>
            </a: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218" y="1340768"/>
            <a:ext cx="2493278" cy="15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218" y="2996952"/>
            <a:ext cx="2493277" cy="136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218" y="4502214"/>
            <a:ext cx="2502804" cy="144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28465" y="1165001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СОТРУДНИЧЕСТВО С ВДЦ «ОКЕАН»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4190" y="4221088"/>
            <a:ext cx="655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800" dirty="0" smtClean="0">
                <a:solidFill>
                  <a:srgbClr val="000099"/>
                </a:solidFill>
              </a:rPr>
              <a:t>«РОССИЙСКИЙ ИНТЕЛЛЕКТ» В ВДЦ «ОКЕАН»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76422" y="4725144"/>
            <a:ext cx="6408712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4445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500" dirty="0" smtClean="0"/>
              <a:t>Совместная </a:t>
            </a:r>
            <a:r>
              <a:rPr lang="ru-RU" sz="1500" dirty="0"/>
              <a:t>образовательная программа ДВФУ и ВДЦ «Океан</a:t>
            </a:r>
            <a:r>
              <a:rPr lang="ru-RU" sz="1500" dirty="0" smtClean="0"/>
              <a:t>», реализуемая с 2011 года </a:t>
            </a:r>
            <a:r>
              <a:rPr lang="ru-RU" sz="1500" dirty="0"/>
              <a:t>для победителей и призеров региональных этапов Всероссийской олимпиады </a:t>
            </a:r>
            <a:r>
              <a:rPr lang="ru-RU" sz="1500" dirty="0" smtClean="0"/>
              <a:t>школьников из 30 субъектов РФ (олимпиада «ОКЕАН ЗНАНИЙ» по </a:t>
            </a:r>
            <a:r>
              <a:rPr lang="ru-RU" sz="1500" dirty="0"/>
              <a:t>10 </a:t>
            </a:r>
            <a:r>
              <a:rPr lang="ru-RU" sz="1500" dirty="0" smtClean="0"/>
              <a:t>общеобразовательным предметам, количество участников до 500 человек).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513291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6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178023" y="1533077"/>
            <a:ext cx="9505503" cy="6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ПРОГРАММА РАЗВИТИЯ ФЕДЕРАЛЬНОГО ГОСУДАРСТВЕННОГО БЮДЖЕТНОГО ОБРАЗОВАТЕЛЬНОГО УЧРЕЖДЕНИЯ «ВСЕРОССИЙСКИЙ ДЕТСКИЙ ЦЕНТР «ОКЕАН» НА 2014 – 2020 годы</a:t>
            </a:r>
            <a:endParaRPr lang="ru-RU" sz="1800" dirty="0" smtClean="0">
              <a:solidFill>
                <a:srgbClr val="C00000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00497" y="2570128"/>
            <a:ext cx="92830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7188" algn="ctr" defTabSz="912813">
              <a:lnSpc>
                <a:spcPct val="150000"/>
              </a:lnSpc>
            </a:pPr>
            <a:r>
              <a:rPr lang="ru-RU" sz="1600" b="1" dirty="0">
                <a:solidFill>
                  <a:srgbClr val="000099"/>
                </a:solidFill>
              </a:rPr>
              <a:t>В рамках задачи 1 «Системная модернизация процесса дополнительного образования </a:t>
            </a:r>
            <a:r>
              <a:rPr lang="ru-RU" sz="1600" b="1" dirty="0" smtClean="0">
                <a:solidFill>
                  <a:srgbClr val="000099"/>
                </a:solidFill>
              </a:rPr>
              <a:t>детей»</a:t>
            </a:r>
          </a:p>
          <a:p>
            <a:pPr indent="357188" algn="ctr" defTabSz="912813">
              <a:lnSpc>
                <a:spcPct val="150000"/>
              </a:lnSpc>
            </a:pPr>
            <a:r>
              <a:rPr lang="ru-RU" sz="1600" b="1" dirty="0" smtClean="0">
                <a:solidFill>
                  <a:srgbClr val="000099"/>
                </a:solidFill>
              </a:rPr>
              <a:t>создание </a:t>
            </a:r>
            <a:r>
              <a:rPr lang="ru-RU" sz="1600" b="1" dirty="0">
                <a:solidFill>
                  <a:srgbClr val="000099"/>
                </a:solidFill>
              </a:rPr>
              <a:t>школы-интерната для одаренных детей под патронатом федерального государственного автономного образовательного учреждения высшего профессионального образования "Дальневосточный федеральный университет"; реализация образовательных программ для одаренных детей и их последующее </a:t>
            </a:r>
            <a:r>
              <a:rPr lang="ru-RU" sz="1600" b="1" dirty="0" smtClean="0">
                <a:solidFill>
                  <a:srgbClr val="000099"/>
                </a:solidFill>
              </a:rPr>
              <a:t>сопровождение</a:t>
            </a:r>
            <a:r>
              <a:rPr lang="ru-RU" sz="1500" b="1" dirty="0"/>
              <a:t>.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7578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7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179646" y="1109040"/>
            <a:ext cx="9505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800" dirty="0" smtClean="0">
                <a:solidFill>
                  <a:srgbClr val="000099"/>
                </a:solidFill>
              </a:rPr>
              <a:t>ГЕОГРАФИЯ АБИТУРИЕНТОВ, ПОДАВШИХ ДОКУМЕНТЫ (из 75 субъектов России)</a:t>
            </a:r>
            <a:endParaRPr lang="ru-RU" sz="1800" dirty="0">
              <a:solidFill>
                <a:srgbClr val="00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30189"/>
              </p:ext>
            </p:extLst>
          </p:nvPr>
        </p:nvGraphicFramePr>
        <p:xfrm>
          <a:off x="95250" y="1484785"/>
          <a:ext cx="9610278" cy="4414534"/>
        </p:xfrm>
        <a:graphic>
          <a:graphicData uri="http://schemas.openxmlformats.org/drawingml/2006/table">
            <a:tbl>
              <a:tblPr/>
              <a:tblGrid>
                <a:gridCol w="1551908"/>
                <a:gridCol w="447880"/>
                <a:gridCol w="447880"/>
                <a:gridCol w="447880"/>
                <a:gridCol w="447880"/>
                <a:gridCol w="1336641"/>
                <a:gridCol w="447880"/>
                <a:gridCol w="447880"/>
                <a:gridCol w="447880"/>
                <a:gridCol w="447880"/>
                <a:gridCol w="1380962"/>
                <a:gridCol w="447880"/>
                <a:gridCol w="447880"/>
                <a:gridCol w="447880"/>
                <a:gridCol w="414087"/>
              </a:tblGrid>
              <a:tr h="143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Субъект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2015 г.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Субъект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2015 г.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Субъект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г.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 г.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8865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9005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Марий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Дальневосточный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6886</a:t>
                      </a:r>
                      <a:endParaRPr lang="en-US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7561</a:t>
                      </a:r>
                      <a:endParaRPr lang="en-US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7462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535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5353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Калужская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край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Кировская 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Южный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Ульяновская 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Чувашская Республика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Мордовия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Калмыкия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Уральский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Северо-Западный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Свердловская 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Санкт-Петербург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Сибирский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1187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Челябинская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Бурятия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- Югра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Ямало-Ненецкий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Алтайский край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Центральный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Кемеровская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Москва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Белгородская 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Северо-Кавказский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Кабардино-Балкарская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Приволжский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Республика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Крымский ФО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ru-RU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Липецкая область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Крым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Воронежская 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Севастополь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Курская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Другие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государства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9794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8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200023" y="1412776"/>
            <a:ext cx="95055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 smtClean="0">
                <a:solidFill>
                  <a:srgbClr val="000099"/>
                </a:solidFill>
              </a:rPr>
              <a:t>СТАТИСТИЧЕСКИЕ ДАННЫЕ ПО НАБОРУ СТУДЕНТОВ НА ПРОГРАММЫ </a:t>
            </a:r>
          </a:p>
          <a:p>
            <a:pPr algn="ctr">
              <a:spcAft>
                <a:spcPts val="0"/>
              </a:spcAft>
            </a:pPr>
            <a:r>
              <a:rPr lang="ru-RU" sz="1800" dirty="0" smtClean="0">
                <a:solidFill>
                  <a:srgbClr val="000099"/>
                </a:solidFill>
              </a:rPr>
              <a:t>БАКАЛАВРИАТА И СПЕЦИАЛИТЕТА (ОЧНАЯ ФОРМА ОБУЧЕНИЯ, БЮДЖЕТНАЯ ОСНОВА,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 smtClean="0">
                <a:solidFill>
                  <a:srgbClr val="000099"/>
                </a:solidFill>
              </a:rPr>
              <a:t>без иностранцев) </a:t>
            </a:r>
            <a:r>
              <a:rPr lang="ru-RU" sz="1800" b="1" dirty="0" smtClean="0">
                <a:solidFill>
                  <a:srgbClr val="000099"/>
                </a:solidFill>
              </a:rPr>
              <a:t>г. Владивосток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19122"/>
              </p:ext>
            </p:extLst>
          </p:nvPr>
        </p:nvGraphicFramePr>
        <p:xfrm>
          <a:off x="344488" y="2484289"/>
          <a:ext cx="9144000" cy="3105041"/>
        </p:xfrm>
        <a:graphic>
          <a:graphicData uri="http://schemas.openxmlformats.org/drawingml/2006/table">
            <a:tbl>
              <a:tblPr/>
              <a:tblGrid>
                <a:gridCol w="5472000"/>
                <a:gridCol w="1224000"/>
                <a:gridCol w="1224000"/>
                <a:gridCol w="1224000"/>
              </a:tblGrid>
              <a:tr h="2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Зачислено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из-за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пределов Приморья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из-за пределов Приморья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Инженерная школа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биомедицины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гуманитарных наук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естественных наук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40,1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искусства, культуры и спорта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,2%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педагогики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31,6%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 - Школа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региональных и международных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58,1%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экономики и менеджмента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41,4%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Юридическая школа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51,4%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1" marR="8421" marT="8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41,5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71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7813" y="6421438"/>
            <a:ext cx="6429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99EB54-2812-44ED-A92C-C90F54360F85}" type="slidenum">
              <a:rPr lang="ru-RU" sz="1400">
                <a:solidFill>
                  <a:srgbClr val="FFFFFF"/>
                </a:solidFill>
              </a:rPr>
              <a:pPr/>
              <a:t>9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2578" name="TextBox 6"/>
          <p:cNvSpPr txBox="1">
            <a:spLocks noChangeArrowheads="1"/>
          </p:cNvSpPr>
          <p:nvPr/>
        </p:nvSpPr>
        <p:spPr bwMode="auto">
          <a:xfrm>
            <a:off x="272033" y="1256006"/>
            <a:ext cx="9505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lnSpc>
                <a:spcPts val="2400"/>
              </a:lnSpc>
            </a:pPr>
            <a:r>
              <a:rPr lang="ru-RU" sz="1700" dirty="0" smtClean="0">
                <a:solidFill>
                  <a:srgbClr val="C00000"/>
                </a:solidFill>
              </a:rPr>
              <a:t>НАПРАВЛЕНИЯ ПОДГОТОВКИ (СПЕЦИАЛЬНОСТИ), НАИБОЛЕЕ ВОСТРЕБОВАННЫЕ АБИТУРИЕНТАМИ, ПРОЖИВАЮЩИМИ ЗА ПРЕДЕЛАМИ ПРИМОРСКОГО КРАЯ (2014 г.)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0528"/>
              </p:ext>
            </p:extLst>
          </p:nvPr>
        </p:nvGraphicFramePr>
        <p:xfrm>
          <a:off x="272033" y="2060848"/>
          <a:ext cx="9361040" cy="3757693"/>
        </p:xfrm>
        <a:graphic>
          <a:graphicData uri="http://schemas.openxmlformats.org/drawingml/2006/table">
            <a:tbl>
              <a:tblPr/>
              <a:tblGrid>
                <a:gridCol w="4392488"/>
                <a:gridCol w="2304256"/>
                <a:gridCol w="1332148"/>
                <a:gridCol w="1332148"/>
              </a:tblGrid>
              <a:tr h="3019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подготовки (специальность)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РФ, которые представляют зачисленные на 1 курс на бюджетные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места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зачисленных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Из-за пределов Приморья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Международные отношения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 (80%)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Востоковедение и африканистика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 (74,5%)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 (74%)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Политология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 (70,6%)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Филология (иностранные языки)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 (60%)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Фундаментальная и прикладная лингвистика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 (60%)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Туризм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 (60%)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Гостиничное дело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 (60%)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Зарубежное регионоведение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 (58%)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Электроэнергетика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электротехника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 (56%)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Товароведение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 (55,6%)</a:t>
                      </a:r>
                    </a:p>
                  </a:txBody>
                  <a:tcPr marL="64910" marR="64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080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14336</TotalTime>
  <Words>1641</Words>
  <Application>Microsoft Office PowerPoint</Application>
  <PresentationFormat>Лист A4 (210x297 мм)</PresentationFormat>
  <Paragraphs>708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ДВФУ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Култышев Сергей Олегович</dc:creator>
  <cp:lastModifiedBy>Шушин Андрей Николаевич</cp:lastModifiedBy>
  <cp:revision>972</cp:revision>
  <cp:lastPrinted>2014-09-10T07:59:01Z</cp:lastPrinted>
  <dcterms:created xsi:type="dcterms:W3CDTF">2011-04-26T14:23:21Z</dcterms:created>
  <dcterms:modified xsi:type="dcterms:W3CDTF">2015-08-20T10:59:29Z</dcterms:modified>
</cp:coreProperties>
</file>