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6" r:id="rId3"/>
    <p:sldId id="357" r:id="rId4"/>
    <p:sldId id="342" r:id="rId5"/>
    <p:sldId id="282" r:id="rId6"/>
    <p:sldId id="283" r:id="rId7"/>
    <p:sldId id="285" r:id="rId8"/>
    <p:sldId id="287" r:id="rId9"/>
    <p:sldId id="319" r:id="rId10"/>
    <p:sldId id="294" r:id="rId11"/>
    <p:sldId id="292" r:id="rId12"/>
    <p:sldId id="354" r:id="rId13"/>
    <p:sldId id="321" r:id="rId14"/>
    <p:sldId id="338" r:id="rId15"/>
    <p:sldId id="339" r:id="rId16"/>
    <p:sldId id="358" r:id="rId17"/>
    <p:sldId id="340" r:id="rId18"/>
    <p:sldId id="341" r:id="rId19"/>
    <p:sldId id="299" r:id="rId20"/>
    <p:sldId id="297" r:id="rId21"/>
    <p:sldId id="359" r:id="rId22"/>
    <p:sldId id="308" r:id="rId23"/>
    <p:sldId id="309" r:id="rId24"/>
    <p:sldId id="310" r:id="rId25"/>
    <p:sldId id="311" r:id="rId26"/>
    <p:sldId id="346" r:id="rId27"/>
    <p:sldId id="343" r:id="rId28"/>
    <p:sldId id="344" r:id="rId29"/>
    <p:sldId id="324" r:id="rId30"/>
    <p:sldId id="329" r:id="rId31"/>
    <p:sldId id="353" r:id="rId32"/>
    <p:sldId id="332" r:id="rId33"/>
    <p:sldId id="333" r:id="rId34"/>
    <p:sldId id="313" r:id="rId35"/>
    <p:sldId id="330" r:id="rId36"/>
    <p:sldId id="352" r:id="rId37"/>
    <p:sldId id="36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FF66"/>
    <a:srgbClr val="EDCCCB"/>
    <a:srgbClr val="CCFF33"/>
    <a:srgbClr val="9900FF"/>
    <a:srgbClr val="2806BA"/>
    <a:srgbClr val="009900"/>
    <a:srgbClr val="3CC935"/>
    <a:srgbClr val="32CC32"/>
    <a:srgbClr val="3DCF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>
        <p:scale>
          <a:sx n="67" d="100"/>
          <a:sy n="67" d="100"/>
        </p:scale>
        <p:origin x="-606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3D323-1A49-4E0F-B4D9-B5358FC66D55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A544B34B-A3DF-4D19-9335-DDE37017F84D}">
      <dgm:prSet phldrT="[Текст]" custT="1"/>
      <dgm:spPr>
        <a:solidFill>
          <a:srgbClr val="EDCCCB"/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ФГОС НОО</a:t>
          </a:r>
        </a:p>
        <a:p>
          <a:r>
            <a:rPr lang="ru-RU" sz="1600" b="1" dirty="0" smtClean="0">
              <a:solidFill>
                <a:schemeClr val="tx1"/>
              </a:solidFill>
            </a:rPr>
            <a:t>16. ООП НОО</a:t>
          </a:r>
        </a:p>
        <a:p>
          <a:r>
            <a:rPr lang="ru-RU" sz="1600" b="1" dirty="0" smtClean="0">
              <a:solidFill>
                <a:schemeClr val="tx1"/>
              </a:solidFill>
            </a:rPr>
            <a:t> реализуется организацией, осуществляющей образовательную деятельность </a:t>
          </a:r>
        </a:p>
        <a:p>
          <a:r>
            <a:rPr lang="ru-RU" sz="1600" b="1" dirty="0" smtClean="0">
              <a:solidFill>
                <a:srgbClr val="FF0000"/>
              </a:solidFill>
            </a:rPr>
            <a:t>через организацию урочной и внеурочной деятельности </a:t>
          </a:r>
          <a:endParaRPr lang="ru-RU" sz="1600" b="1" dirty="0" smtClean="0">
            <a:solidFill>
              <a:schemeClr val="tx1"/>
            </a:solidFill>
          </a:endParaRPr>
        </a:p>
        <a:p>
          <a:r>
            <a:rPr lang="ru-RU" sz="1600" b="1" dirty="0" smtClean="0">
              <a:solidFill>
                <a:schemeClr val="tx1"/>
              </a:solidFill>
            </a:rPr>
            <a:t>в соответствии с санитарно-эпидемиологическими правилами и нормативами</a:t>
          </a:r>
          <a:endParaRPr lang="ru-RU" sz="1600" b="1" dirty="0">
            <a:solidFill>
              <a:schemeClr val="tx1"/>
            </a:solidFill>
          </a:endParaRPr>
        </a:p>
      </dgm:t>
    </dgm:pt>
    <dgm:pt modelId="{37F0A5FE-7A78-4ACD-A349-A7F45850BBEA}" type="parTrans" cxnId="{C2F679DE-6827-4856-873D-C8BC91DEA346}">
      <dgm:prSet/>
      <dgm:spPr/>
      <dgm:t>
        <a:bodyPr/>
        <a:lstStyle/>
        <a:p>
          <a:endParaRPr lang="ru-RU"/>
        </a:p>
      </dgm:t>
    </dgm:pt>
    <dgm:pt modelId="{12D176CE-252C-4203-B687-7553D2598EB5}" type="sibTrans" cxnId="{C2F679DE-6827-4856-873D-C8BC91DEA346}">
      <dgm:prSet/>
      <dgm:spPr/>
      <dgm:t>
        <a:bodyPr/>
        <a:lstStyle/>
        <a:p>
          <a:endParaRPr lang="ru-RU"/>
        </a:p>
      </dgm:t>
    </dgm:pt>
    <dgm:pt modelId="{B93AAA38-D2B4-4B9A-8585-A160AF3487B6}">
      <dgm:prSet phldrT="[Текст]" custT="1"/>
      <dgm:spPr>
        <a:solidFill>
          <a:srgbClr val="CCFF66"/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ФГОС ООО</a:t>
          </a:r>
        </a:p>
        <a:p>
          <a:r>
            <a:rPr lang="ru-RU" sz="1600" b="1" dirty="0" smtClean="0">
              <a:solidFill>
                <a:schemeClr val="tx1"/>
              </a:solidFill>
            </a:rPr>
            <a:t>13.ООП ООО</a:t>
          </a:r>
        </a:p>
        <a:p>
          <a:r>
            <a:rPr lang="ru-RU" sz="1600" b="1" dirty="0" smtClean="0">
              <a:solidFill>
                <a:schemeClr val="tx1"/>
              </a:solidFill>
            </a:rPr>
            <a:t> реализуется образовательным учреждением</a:t>
          </a:r>
          <a:r>
            <a:rPr lang="ru-RU" sz="1600" b="1" dirty="0" smtClean="0">
              <a:solidFill>
                <a:srgbClr val="FF0000"/>
              </a:solidFill>
            </a:rPr>
            <a:t> </a:t>
          </a:r>
        </a:p>
        <a:p>
          <a:r>
            <a:rPr lang="ru-RU" sz="1600" b="1" dirty="0" smtClean="0">
              <a:solidFill>
                <a:srgbClr val="FF0000"/>
              </a:solidFill>
            </a:rPr>
            <a:t>через урочную и внеурочную деятельность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</a:p>
        <a:p>
          <a:r>
            <a:rPr lang="ru-RU" sz="1600" b="1" dirty="0" smtClean="0">
              <a:solidFill>
                <a:schemeClr val="tx1"/>
              </a:solidFill>
            </a:rPr>
            <a:t>с соблюдением требований государственных санитарно-эпидемиологических правил и нормативов</a:t>
          </a:r>
          <a:endParaRPr lang="ru-RU" sz="1600" b="1" dirty="0">
            <a:solidFill>
              <a:schemeClr val="tx1"/>
            </a:solidFill>
          </a:endParaRPr>
        </a:p>
      </dgm:t>
    </dgm:pt>
    <dgm:pt modelId="{B3AC8560-07EF-48C4-9D7B-230A0FDA4886}" type="parTrans" cxnId="{AA1E25F0-6F49-42D0-B3CC-99D5CF3335C7}">
      <dgm:prSet/>
      <dgm:spPr/>
      <dgm:t>
        <a:bodyPr/>
        <a:lstStyle/>
        <a:p>
          <a:endParaRPr lang="ru-RU"/>
        </a:p>
      </dgm:t>
    </dgm:pt>
    <dgm:pt modelId="{05C7F21C-E25F-41C1-8480-6C7905A1E751}" type="sibTrans" cxnId="{AA1E25F0-6F49-42D0-B3CC-99D5CF3335C7}">
      <dgm:prSet/>
      <dgm:spPr/>
      <dgm:t>
        <a:bodyPr/>
        <a:lstStyle/>
        <a:p>
          <a:endParaRPr lang="ru-RU"/>
        </a:p>
      </dgm:t>
    </dgm:pt>
    <dgm:pt modelId="{0955468C-F6E4-46CF-B340-69DC5044EA5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ФГОС СОО</a:t>
          </a:r>
        </a:p>
        <a:p>
          <a:r>
            <a:rPr lang="ru-RU" sz="1600" b="1" dirty="0" smtClean="0">
              <a:solidFill>
                <a:schemeClr val="tx1"/>
              </a:solidFill>
            </a:rPr>
            <a:t>13. ООП СОО</a:t>
          </a:r>
        </a:p>
        <a:p>
          <a:r>
            <a:rPr lang="ru-RU" sz="1600" b="1" dirty="0" smtClean="0">
              <a:solidFill>
                <a:schemeClr val="tx1"/>
              </a:solidFill>
            </a:rPr>
            <a:t> реализуется организацией, осуществляющей образовательную деятельность </a:t>
          </a:r>
        </a:p>
        <a:p>
          <a:r>
            <a:rPr lang="ru-RU" sz="1600" b="1" dirty="0" smtClean="0">
              <a:solidFill>
                <a:srgbClr val="FF0000"/>
              </a:solidFill>
            </a:rPr>
            <a:t>через урочную и внеурочную деятельность </a:t>
          </a:r>
        </a:p>
        <a:p>
          <a:r>
            <a:rPr lang="ru-RU" sz="1600" b="1" dirty="0" smtClean="0">
              <a:solidFill>
                <a:schemeClr val="tx1"/>
              </a:solidFill>
            </a:rPr>
            <a:t>с соблюдением требований государственных санитарно-эпидемиологических правил и </a:t>
          </a:r>
          <a:r>
            <a:rPr lang="ru-RU" sz="1600" b="1" dirty="0" smtClean="0">
              <a:solidFill>
                <a:schemeClr val="tx1"/>
              </a:solidFill>
            </a:rPr>
            <a:t>нормативов </a:t>
          </a:r>
          <a:endParaRPr lang="ru-RU" sz="1600" b="1" dirty="0">
            <a:solidFill>
              <a:schemeClr val="tx1"/>
            </a:solidFill>
          </a:endParaRPr>
        </a:p>
      </dgm:t>
    </dgm:pt>
    <dgm:pt modelId="{E9F380CD-A230-45EA-A702-697E012BDA9F}" type="parTrans" cxnId="{DA8AE808-DB02-4D06-85C8-D0D40BA5A77C}">
      <dgm:prSet/>
      <dgm:spPr/>
      <dgm:t>
        <a:bodyPr/>
        <a:lstStyle/>
        <a:p>
          <a:endParaRPr lang="ru-RU"/>
        </a:p>
      </dgm:t>
    </dgm:pt>
    <dgm:pt modelId="{F0EFC2E1-940C-4FAA-975E-AD77E79FFCEC}" type="sibTrans" cxnId="{DA8AE808-DB02-4D06-85C8-D0D40BA5A77C}">
      <dgm:prSet/>
      <dgm:spPr/>
      <dgm:t>
        <a:bodyPr/>
        <a:lstStyle/>
        <a:p>
          <a:endParaRPr lang="ru-RU"/>
        </a:p>
      </dgm:t>
    </dgm:pt>
    <dgm:pt modelId="{BD1271A6-157E-41F3-8ECA-AA12F3B85D1C}" type="pres">
      <dgm:prSet presAssocID="{2CA3D323-1A49-4E0F-B4D9-B5358FC66D55}" presName="Name0" presStyleCnt="0">
        <dgm:presLayoutVars>
          <dgm:dir/>
          <dgm:resizeHandles val="exact"/>
        </dgm:presLayoutVars>
      </dgm:prSet>
      <dgm:spPr/>
    </dgm:pt>
    <dgm:pt modelId="{BB8E231E-E308-4D21-BB2F-C50FEAA1C75C}" type="pres">
      <dgm:prSet presAssocID="{2CA3D323-1A49-4E0F-B4D9-B5358FC66D55}" presName="fgShape" presStyleLbl="fgShp" presStyleIdx="0" presStyleCnt="1" custAng="0" custFlipVert="0" custScaleX="47566" custScaleY="31751" custLinFactNeighborX="-3947" custLinFactNeighborY="67458"/>
      <dgm:spPr/>
    </dgm:pt>
    <dgm:pt modelId="{A0FEFD8B-A236-47B5-9F02-153A9EAE1BCB}" type="pres">
      <dgm:prSet presAssocID="{2CA3D323-1A49-4E0F-B4D9-B5358FC66D55}" presName="linComp" presStyleCnt="0"/>
      <dgm:spPr/>
    </dgm:pt>
    <dgm:pt modelId="{EDD103DD-688B-4170-AECC-4F0C08DA5A90}" type="pres">
      <dgm:prSet presAssocID="{A544B34B-A3DF-4D19-9335-DDE37017F84D}" presName="compNode" presStyleCnt="0"/>
      <dgm:spPr/>
    </dgm:pt>
    <dgm:pt modelId="{CEBEF68B-5A97-495D-80EE-47D0E39022B8}" type="pres">
      <dgm:prSet presAssocID="{A544B34B-A3DF-4D19-9335-DDE37017F84D}" presName="bkgdShape" presStyleLbl="node1" presStyleIdx="0" presStyleCnt="3"/>
      <dgm:spPr/>
      <dgm:t>
        <a:bodyPr/>
        <a:lstStyle/>
        <a:p>
          <a:endParaRPr lang="ru-RU"/>
        </a:p>
      </dgm:t>
    </dgm:pt>
    <dgm:pt modelId="{A21F4E98-0775-4A0E-9798-BB89C1A51B44}" type="pres">
      <dgm:prSet presAssocID="{A544B34B-A3DF-4D19-9335-DDE37017F84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53E69-A56E-433F-86E7-200F3C0A3C01}" type="pres">
      <dgm:prSet presAssocID="{A544B34B-A3DF-4D19-9335-DDE37017F84D}" presName="invisiNode" presStyleLbl="node1" presStyleIdx="0" presStyleCnt="3"/>
      <dgm:spPr/>
    </dgm:pt>
    <dgm:pt modelId="{D1CF450D-821B-449B-B507-AD60CC55F61A}" type="pres">
      <dgm:prSet presAssocID="{A544B34B-A3DF-4D19-9335-DDE37017F84D}" presName="imagNode" presStyleLbl="fgImgPlace1" presStyleIdx="0" presStyleCnt="3" custScaleX="68013" custScaleY="62444" custLinFactNeighborX="-3066" custLinFactNeighborY="-447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FE04E4-4AA7-4BB2-904B-E10DF05B1A1D}" type="pres">
      <dgm:prSet presAssocID="{12D176CE-252C-4203-B687-7553D2598E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1691D7-1A7B-4A85-B5A5-DDAB1295CDB0}" type="pres">
      <dgm:prSet presAssocID="{B93AAA38-D2B4-4B9A-8585-A160AF3487B6}" presName="compNode" presStyleCnt="0"/>
      <dgm:spPr/>
    </dgm:pt>
    <dgm:pt modelId="{A95CE91B-7185-4077-A5E2-AEA135AB50B9}" type="pres">
      <dgm:prSet presAssocID="{B93AAA38-D2B4-4B9A-8585-A160AF3487B6}" presName="bkgdShape" presStyleLbl="node1" presStyleIdx="1" presStyleCnt="3" custScaleX="100122" custLinFactNeighborX="1785" custLinFactNeighborY="-959"/>
      <dgm:spPr/>
      <dgm:t>
        <a:bodyPr/>
        <a:lstStyle/>
        <a:p>
          <a:endParaRPr lang="ru-RU"/>
        </a:p>
      </dgm:t>
    </dgm:pt>
    <dgm:pt modelId="{A639FA38-11ED-4A6C-8341-2034BFE056BF}" type="pres">
      <dgm:prSet presAssocID="{B93AAA38-D2B4-4B9A-8585-A160AF3487B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B2AAA-9B70-462F-80DE-F18B8F884B8D}" type="pres">
      <dgm:prSet presAssocID="{B93AAA38-D2B4-4B9A-8585-A160AF3487B6}" presName="invisiNode" presStyleLbl="node1" presStyleIdx="1" presStyleCnt="3"/>
      <dgm:spPr/>
    </dgm:pt>
    <dgm:pt modelId="{82B84620-CF20-44BD-AEE7-D7AB265B7076}" type="pres">
      <dgm:prSet presAssocID="{B93AAA38-D2B4-4B9A-8585-A160AF3487B6}" presName="imagNode" presStyleLbl="fgImgPlace1" presStyleIdx="1" presStyleCnt="3" custScaleX="76445" custScaleY="65352" custLinFactNeighborX="0" custLinFactNeighborY="-414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8E9797C-DCBF-4999-88D9-0FB8EEFD29C2}" type="pres">
      <dgm:prSet presAssocID="{05C7F21C-E25F-41C1-8480-6C7905A1E7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F69F54-32A6-41DF-A961-87C7BB36CDD0}" type="pres">
      <dgm:prSet presAssocID="{0955468C-F6E4-46CF-B340-69DC5044EA56}" presName="compNode" presStyleCnt="0"/>
      <dgm:spPr/>
    </dgm:pt>
    <dgm:pt modelId="{C2421684-0167-44F3-9AD4-8824A59D19FA}" type="pres">
      <dgm:prSet presAssocID="{0955468C-F6E4-46CF-B340-69DC5044EA56}" presName="bkgdShape" presStyleLbl="node1" presStyleIdx="2" presStyleCnt="3"/>
      <dgm:spPr/>
      <dgm:t>
        <a:bodyPr/>
        <a:lstStyle/>
        <a:p>
          <a:endParaRPr lang="ru-RU"/>
        </a:p>
      </dgm:t>
    </dgm:pt>
    <dgm:pt modelId="{9D99A6AB-6B70-413A-AB55-1DE5524DE0A5}" type="pres">
      <dgm:prSet presAssocID="{0955468C-F6E4-46CF-B340-69DC5044EA5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1DDDD-1041-4579-854F-A022DB78A673}" type="pres">
      <dgm:prSet presAssocID="{0955468C-F6E4-46CF-B340-69DC5044EA56}" presName="invisiNode" presStyleLbl="node1" presStyleIdx="2" presStyleCnt="3"/>
      <dgm:spPr/>
    </dgm:pt>
    <dgm:pt modelId="{F0FB5BB3-2AD6-4637-AC39-7D1173B6E0F8}" type="pres">
      <dgm:prSet presAssocID="{0955468C-F6E4-46CF-B340-69DC5044EA56}" presName="imagNode" presStyleLbl="fgImgPlace1" presStyleIdx="2" presStyleCnt="3" custScaleX="64982" custScaleY="58870" custLinFactNeighborX="1551" custLinFactNeighborY="-414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8180833-5D10-46AF-A16F-B10FB54987A4}" type="presOf" srcId="{B93AAA38-D2B4-4B9A-8585-A160AF3487B6}" destId="{A95CE91B-7185-4077-A5E2-AEA135AB50B9}" srcOrd="0" destOrd="0" presId="urn:microsoft.com/office/officeart/2005/8/layout/hList7#1"/>
    <dgm:cxn modelId="{6B24E332-4DE5-4D7D-A3AF-24D352329A8D}" type="presOf" srcId="{0955468C-F6E4-46CF-B340-69DC5044EA56}" destId="{9D99A6AB-6B70-413A-AB55-1DE5524DE0A5}" srcOrd="1" destOrd="0" presId="urn:microsoft.com/office/officeart/2005/8/layout/hList7#1"/>
    <dgm:cxn modelId="{556220FE-A014-4C05-AB4D-495ABFA5F722}" type="presOf" srcId="{12D176CE-252C-4203-B687-7553D2598EB5}" destId="{D7FE04E4-4AA7-4BB2-904B-E10DF05B1A1D}" srcOrd="0" destOrd="0" presId="urn:microsoft.com/office/officeart/2005/8/layout/hList7#1"/>
    <dgm:cxn modelId="{AA1E25F0-6F49-42D0-B3CC-99D5CF3335C7}" srcId="{2CA3D323-1A49-4E0F-B4D9-B5358FC66D55}" destId="{B93AAA38-D2B4-4B9A-8585-A160AF3487B6}" srcOrd="1" destOrd="0" parTransId="{B3AC8560-07EF-48C4-9D7B-230A0FDA4886}" sibTransId="{05C7F21C-E25F-41C1-8480-6C7905A1E751}"/>
    <dgm:cxn modelId="{DA8AE808-DB02-4D06-85C8-D0D40BA5A77C}" srcId="{2CA3D323-1A49-4E0F-B4D9-B5358FC66D55}" destId="{0955468C-F6E4-46CF-B340-69DC5044EA56}" srcOrd="2" destOrd="0" parTransId="{E9F380CD-A230-45EA-A702-697E012BDA9F}" sibTransId="{F0EFC2E1-940C-4FAA-975E-AD77E79FFCEC}"/>
    <dgm:cxn modelId="{096870D2-D902-48B7-A11A-1A13626A6130}" type="presOf" srcId="{B93AAA38-D2B4-4B9A-8585-A160AF3487B6}" destId="{A639FA38-11ED-4A6C-8341-2034BFE056BF}" srcOrd="1" destOrd="0" presId="urn:microsoft.com/office/officeart/2005/8/layout/hList7#1"/>
    <dgm:cxn modelId="{3A986F31-015C-412A-AFB0-711A245C72D4}" type="presOf" srcId="{A544B34B-A3DF-4D19-9335-DDE37017F84D}" destId="{A21F4E98-0775-4A0E-9798-BB89C1A51B44}" srcOrd="1" destOrd="0" presId="urn:microsoft.com/office/officeart/2005/8/layout/hList7#1"/>
    <dgm:cxn modelId="{C2F679DE-6827-4856-873D-C8BC91DEA346}" srcId="{2CA3D323-1A49-4E0F-B4D9-B5358FC66D55}" destId="{A544B34B-A3DF-4D19-9335-DDE37017F84D}" srcOrd="0" destOrd="0" parTransId="{37F0A5FE-7A78-4ACD-A349-A7F45850BBEA}" sibTransId="{12D176CE-252C-4203-B687-7553D2598EB5}"/>
    <dgm:cxn modelId="{A96644DB-C431-4AD6-A6CA-1C21267B4E72}" type="presOf" srcId="{A544B34B-A3DF-4D19-9335-DDE37017F84D}" destId="{CEBEF68B-5A97-495D-80EE-47D0E39022B8}" srcOrd="0" destOrd="0" presId="urn:microsoft.com/office/officeart/2005/8/layout/hList7#1"/>
    <dgm:cxn modelId="{F8FC6B5C-3CE0-484B-921A-BCBC412B93AF}" type="presOf" srcId="{0955468C-F6E4-46CF-B340-69DC5044EA56}" destId="{C2421684-0167-44F3-9AD4-8824A59D19FA}" srcOrd="0" destOrd="0" presId="urn:microsoft.com/office/officeart/2005/8/layout/hList7#1"/>
    <dgm:cxn modelId="{01661300-24D2-434D-AFE8-A06DE9FDC733}" type="presOf" srcId="{2CA3D323-1A49-4E0F-B4D9-B5358FC66D55}" destId="{BD1271A6-157E-41F3-8ECA-AA12F3B85D1C}" srcOrd="0" destOrd="0" presId="urn:microsoft.com/office/officeart/2005/8/layout/hList7#1"/>
    <dgm:cxn modelId="{969BDF9E-CD76-4AD5-A5C2-E37D1925025C}" type="presOf" srcId="{05C7F21C-E25F-41C1-8480-6C7905A1E751}" destId="{C8E9797C-DCBF-4999-88D9-0FB8EEFD29C2}" srcOrd="0" destOrd="0" presId="urn:microsoft.com/office/officeart/2005/8/layout/hList7#1"/>
    <dgm:cxn modelId="{0A2FF17A-C349-4EDD-B8FD-9569AFF39495}" type="presParOf" srcId="{BD1271A6-157E-41F3-8ECA-AA12F3B85D1C}" destId="{BB8E231E-E308-4D21-BB2F-C50FEAA1C75C}" srcOrd="0" destOrd="0" presId="urn:microsoft.com/office/officeart/2005/8/layout/hList7#1"/>
    <dgm:cxn modelId="{0ED60DF0-5B61-4503-93B6-DE42D174CB10}" type="presParOf" srcId="{BD1271A6-157E-41F3-8ECA-AA12F3B85D1C}" destId="{A0FEFD8B-A236-47B5-9F02-153A9EAE1BCB}" srcOrd="1" destOrd="0" presId="urn:microsoft.com/office/officeart/2005/8/layout/hList7#1"/>
    <dgm:cxn modelId="{DE8A2460-DA19-467F-B5BD-CE3046B50478}" type="presParOf" srcId="{A0FEFD8B-A236-47B5-9F02-153A9EAE1BCB}" destId="{EDD103DD-688B-4170-AECC-4F0C08DA5A90}" srcOrd="0" destOrd="0" presId="urn:microsoft.com/office/officeart/2005/8/layout/hList7#1"/>
    <dgm:cxn modelId="{079C27A4-3C8C-41C3-A721-8B044CF69114}" type="presParOf" srcId="{EDD103DD-688B-4170-AECC-4F0C08DA5A90}" destId="{CEBEF68B-5A97-495D-80EE-47D0E39022B8}" srcOrd="0" destOrd="0" presId="urn:microsoft.com/office/officeart/2005/8/layout/hList7#1"/>
    <dgm:cxn modelId="{7439666E-57CF-4BB8-9C7D-1515C69ADA1E}" type="presParOf" srcId="{EDD103DD-688B-4170-AECC-4F0C08DA5A90}" destId="{A21F4E98-0775-4A0E-9798-BB89C1A51B44}" srcOrd="1" destOrd="0" presId="urn:microsoft.com/office/officeart/2005/8/layout/hList7#1"/>
    <dgm:cxn modelId="{01E7DBF8-7A3E-45A2-A18B-3B0B469A6FCD}" type="presParOf" srcId="{EDD103DD-688B-4170-AECC-4F0C08DA5A90}" destId="{17353E69-A56E-433F-86E7-200F3C0A3C01}" srcOrd="2" destOrd="0" presId="urn:microsoft.com/office/officeart/2005/8/layout/hList7#1"/>
    <dgm:cxn modelId="{43119B1B-EBFE-489F-9736-1706D4394F69}" type="presParOf" srcId="{EDD103DD-688B-4170-AECC-4F0C08DA5A90}" destId="{D1CF450D-821B-449B-B507-AD60CC55F61A}" srcOrd="3" destOrd="0" presId="urn:microsoft.com/office/officeart/2005/8/layout/hList7#1"/>
    <dgm:cxn modelId="{749C0D50-E61F-4DB4-908B-C81D78AA1FCA}" type="presParOf" srcId="{A0FEFD8B-A236-47B5-9F02-153A9EAE1BCB}" destId="{D7FE04E4-4AA7-4BB2-904B-E10DF05B1A1D}" srcOrd="1" destOrd="0" presId="urn:microsoft.com/office/officeart/2005/8/layout/hList7#1"/>
    <dgm:cxn modelId="{361DDF0E-49B3-4467-BFE3-F7BA229D5ABA}" type="presParOf" srcId="{A0FEFD8B-A236-47B5-9F02-153A9EAE1BCB}" destId="{9F1691D7-1A7B-4A85-B5A5-DDAB1295CDB0}" srcOrd="2" destOrd="0" presId="urn:microsoft.com/office/officeart/2005/8/layout/hList7#1"/>
    <dgm:cxn modelId="{0C252AB4-149C-4387-B8F4-7CB3445B03C1}" type="presParOf" srcId="{9F1691D7-1A7B-4A85-B5A5-DDAB1295CDB0}" destId="{A95CE91B-7185-4077-A5E2-AEA135AB50B9}" srcOrd="0" destOrd="0" presId="urn:microsoft.com/office/officeart/2005/8/layout/hList7#1"/>
    <dgm:cxn modelId="{25FAB087-8A04-4CC7-92A9-38F27B47BCE0}" type="presParOf" srcId="{9F1691D7-1A7B-4A85-B5A5-DDAB1295CDB0}" destId="{A639FA38-11ED-4A6C-8341-2034BFE056BF}" srcOrd="1" destOrd="0" presId="urn:microsoft.com/office/officeart/2005/8/layout/hList7#1"/>
    <dgm:cxn modelId="{7A2D9CC5-D0FF-4BAA-9A3D-04C6B7164B84}" type="presParOf" srcId="{9F1691D7-1A7B-4A85-B5A5-DDAB1295CDB0}" destId="{989B2AAA-9B70-462F-80DE-F18B8F884B8D}" srcOrd="2" destOrd="0" presId="urn:microsoft.com/office/officeart/2005/8/layout/hList7#1"/>
    <dgm:cxn modelId="{70AE9130-2E94-4D65-A154-EE6DE4D6FE1F}" type="presParOf" srcId="{9F1691D7-1A7B-4A85-B5A5-DDAB1295CDB0}" destId="{82B84620-CF20-44BD-AEE7-D7AB265B7076}" srcOrd="3" destOrd="0" presId="urn:microsoft.com/office/officeart/2005/8/layout/hList7#1"/>
    <dgm:cxn modelId="{B7464BEE-001C-4D69-8C19-B18E169D124E}" type="presParOf" srcId="{A0FEFD8B-A236-47B5-9F02-153A9EAE1BCB}" destId="{C8E9797C-DCBF-4999-88D9-0FB8EEFD29C2}" srcOrd="3" destOrd="0" presId="urn:microsoft.com/office/officeart/2005/8/layout/hList7#1"/>
    <dgm:cxn modelId="{66D929DC-5FD8-4DA1-BEAB-B8D432AFF077}" type="presParOf" srcId="{A0FEFD8B-A236-47B5-9F02-153A9EAE1BCB}" destId="{A1F69F54-32A6-41DF-A961-87C7BB36CDD0}" srcOrd="4" destOrd="0" presId="urn:microsoft.com/office/officeart/2005/8/layout/hList7#1"/>
    <dgm:cxn modelId="{DEF195FE-9BDD-46B0-BC34-92E6ADF28F22}" type="presParOf" srcId="{A1F69F54-32A6-41DF-A961-87C7BB36CDD0}" destId="{C2421684-0167-44F3-9AD4-8824A59D19FA}" srcOrd="0" destOrd="0" presId="urn:microsoft.com/office/officeart/2005/8/layout/hList7#1"/>
    <dgm:cxn modelId="{E50C366A-C610-452B-92E6-65B9517D5156}" type="presParOf" srcId="{A1F69F54-32A6-41DF-A961-87C7BB36CDD0}" destId="{9D99A6AB-6B70-413A-AB55-1DE5524DE0A5}" srcOrd="1" destOrd="0" presId="urn:microsoft.com/office/officeart/2005/8/layout/hList7#1"/>
    <dgm:cxn modelId="{0704CF03-EA91-4E3A-95E2-5F284A8638C0}" type="presParOf" srcId="{A1F69F54-32A6-41DF-A961-87C7BB36CDD0}" destId="{1EB1DDDD-1041-4579-854F-A022DB78A673}" srcOrd="2" destOrd="0" presId="urn:microsoft.com/office/officeart/2005/8/layout/hList7#1"/>
    <dgm:cxn modelId="{66F7D539-E8DE-4A09-B8BE-86D79F3B6E4E}" type="presParOf" srcId="{A1F69F54-32A6-41DF-A961-87C7BB36CDD0}" destId="{F0FB5BB3-2AD6-4637-AC39-7D1173B6E0F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8A0A6-F2C8-4688-8938-802715F26A15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8F3FBD-9F36-4803-A498-FAB45958190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БЮДЖЕТНЫЙ СЕКТОР </a:t>
          </a:r>
          <a:endParaRPr lang="ru-RU" sz="1800" dirty="0">
            <a:solidFill>
              <a:schemeClr val="tx1"/>
            </a:solidFill>
          </a:endParaRPr>
        </a:p>
      </dgm:t>
    </dgm:pt>
    <dgm:pt modelId="{A6F4ADB2-B8AA-47D1-AA87-C5EC821E12CE}" type="parTrans" cxnId="{05C425A8-D14D-4BF3-A64C-EF1E8DAE222B}">
      <dgm:prSet/>
      <dgm:spPr/>
      <dgm:t>
        <a:bodyPr/>
        <a:lstStyle/>
        <a:p>
          <a:endParaRPr lang="ru-RU" sz="400"/>
        </a:p>
      </dgm:t>
    </dgm:pt>
    <dgm:pt modelId="{3A8B5F78-9F6D-4027-8052-28040137B4BB}" type="sibTrans" cxnId="{05C425A8-D14D-4BF3-A64C-EF1E8DAE222B}">
      <dgm:prSet/>
      <dgm:spPr/>
      <dgm:t>
        <a:bodyPr/>
        <a:lstStyle/>
        <a:p>
          <a:endParaRPr lang="ru-RU" sz="400"/>
        </a:p>
      </dgm:t>
    </dgm:pt>
    <dgm:pt modelId="{5E58FC81-E266-4E49-A716-1F3B5C06DFE2}">
      <dgm:prSet custT="1"/>
      <dgm:spPr/>
      <dgm:t>
        <a:bodyPr/>
        <a:lstStyle/>
        <a:p>
          <a:pPr rtl="0"/>
          <a:r>
            <a:rPr lang="ru-RU" sz="1400" b="1" dirty="0" smtClean="0"/>
            <a:t>Закрепление социальных обязательств</a:t>
          </a:r>
          <a:endParaRPr lang="ru-RU" sz="1400" b="1" dirty="0"/>
        </a:p>
      </dgm:t>
    </dgm:pt>
    <dgm:pt modelId="{6357527D-5951-4AC5-8AB9-6A00563897E2}" type="parTrans" cxnId="{46326C8A-729F-446D-81EC-C952AB4716F3}">
      <dgm:prSet/>
      <dgm:spPr/>
      <dgm:t>
        <a:bodyPr/>
        <a:lstStyle/>
        <a:p>
          <a:endParaRPr lang="ru-RU" sz="400"/>
        </a:p>
      </dgm:t>
    </dgm:pt>
    <dgm:pt modelId="{380498B1-7A34-4F93-8B89-9A6107578EA0}" type="sibTrans" cxnId="{46326C8A-729F-446D-81EC-C952AB4716F3}">
      <dgm:prSet/>
      <dgm:spPr/>
      <dgm:t>
        <a:bodyPr/>
        <a:lstStyle/>
        <a:p>
          <a:endParaRPr lang="ru-RU" sz="400"/>
        </a:p>
      </dgm:t>
    </dgm:pt>
    <dgm:pt modelId="{3AAFC834-6C21-47A8-AC1A-525A338457B0}">
      <dgm:prSet custT="1"/>
      <dgm:spPr/>
      <dgm:t>
        <a:bodyPr/>
        <a:lstStyle/>
        <a:p>
          <a:pPr rtl="0"/>
          <a:r>
            <a:rPr lang="ru-RU" sz="1400" b="1" dirty="0" smtClean="0"/>
            <a:t>Модульная организация программ</a:t>
          </a:r>
          <a:endParaRPr lang="ru-RU" sz="1400" b="1" dirty="0"/>
        </a:p>
      </dgm:t>
    </dgm:pt>
    <dgm:pt modelId="{2D1F0E12-2DF3-4FEF-95A3-1CA8BF2E704F}" type="parTrans" cxnId="{F1E6F032-F2F9-4749-8E0A-D411FA5E74A5}">
      <dgm:prSet/>
      <dgm:spPr/>
      <dgm:t>
        <a:bodyPr/>
        <a:lstStyle/>
        <a:p>
          <a:endParaRPr lang="ru-RU" sz="400"/>
        </a:p>
      </dgm:t>
    </dgm:pt>
    <dgm:pt modelId="{26A61B5B-E2DE-48D5-9E41-7961F47DF51F}" type="sibTrans" cxnId="{F1E6F032-F2F9-4749-8E0A-D411FA5E74A5}">
      <dgm:prSet/>
      <dgm:spPr/>
      <dgm:t>
        <a:bodyPr/>
        <a:lstStyle/>
        <a:p>
          <a:endParaRPr lang="ru-RU" sz="400"/>
        </a:p>
      </dgm:t>
    </dgm:pt>
    <dgm:pt modelId="{71675235-C2C8-4406-A47D-CF4F8CEBCBF2}">
      <dgm:prSet custT="1"/>
      <dgm:spPr/>
      <dgm:t>
        <a:bodyPr/>
        <a:lstStyle/>
        <a:p>
          <a:pPr rtl="0"/>
          <a:r>
            <a:rPr lang="ru-RU" sz="1400" b="1" dirty="0" smtClean="0"/>
            <a:t>Персонифицированный учет</a:t>
          </a:r>
          <a:endParaRPr lang="ru-RU" sz="1400" b="1" dirty="0"/>
        </a:p>
      </dgm:t>
    </dgm:pt>
    <dgm:pt modelId="{58C4443F-2EE5-4C94-BB30-BED41C334806}" type="parTrans" cxnId="{F78E4FF3-F53A-462C-A37A-98D646246199}">
      <dgm:prSet/>
      <dgm:spPr/>
      <dgm:t>
        <a:bodyPr/>
        <a:lstStyle/>
        <a:p>
          <a:endParaRPr lang="ru-RU" sz="400"/>
        </a:p>
      </dgm:t>
    </dgm:pt>
    <dgm:pt modelId="{7BE72B61-AA3B-472D-931D-8A97CCBEE917}" type="sibTrans" cxnId="{F78E4FF3-F53A-462C-A37A-98D646246199}">
      <dgm:prSet/>
      <dgm:spPr/>
      <dgm:t>
        <a:bodyPr/>
        <a:lstStyle/>
        <a:p>
          <a:endParaRPr lang="ru-RU" sz="400"/>
        </a:p>
      </dgm:t>
    </dgm:pt>
    <dgm:pt modelId="{4BFEEDFF-A65E-414D-AD3E-AC4EAD504C27}">
      <dgm:prSet custT="1"/>
      <dgm:spPr/>
      <dgm:t>
        <a:bodyPr/>
        <a:lstStyle/>
        <a:p>
          <a:pPr rtl="0"/>
          <a:r>
            <a:rPr lang="ru-RU" sz="1400" b="1" dirty="0" smtClean="0"/>
            <a:t>Частично-платные услуги</a:t>
          </a:r>
          <a:endParaRPr lang="ru-RU" sz="1400" b="1" dirty="0"/>
        </a:p>
      </dgm:t>
    </dgm:pt>
    <dgm:pt modelId="{2AA4DCC2-4A6A-4028-8677-4D39CAC195C5}" type="parTrans" cxnId="{086689A5-ACE1-4A94-BB5D-C9DC1035485D}">
      <dgm:prSet/>
      <dgm:spPr/>
      <dgm:t>
        <a:bodyPr/>
        <a:lstStyle/>
        <a:p>
          <a:endParaRPr lang="ru-RU" sz="400"/>
        </a:p>
      </dgm:t>
    </dgm:pt>
    <dgm:pt modelId="{052841FB-9089-4EFB-A5C1-3053588DEA7C}" type="sibTrans" cxnId="{086689A5-ACE1-4A94-BB5D-C9DC1035485D}">
      <dgm:prSet/>
      <dgm:spPr/>
      <dgm:t>
        <a:bodyPr/>
        <a:lstStyle/>
        <a:p>
          <a:endParaRPr lang="ru-RU" sz="400"/>
        </a:p>
      </dgm:t>
    </dgm:pt>
    <dgm:pt modelId="{1DEE7213-57D0-4D14-88C4-3858DE87EE27}">
      <dgm:prSet custT="1"/>
      <dgm:spPr/>
      <dgm:t>
        <a:bodyPr/>
        <a:lstStyle/>
        <a:p>
          <a:pPr rtl="0"/>
          <a:r>
            <a:rPr lang="ru-RU" altLang="ru-RU" sz="1400" b="1" dirty="0" smtClean="0"/>
            <a:t>Кодификация программ (услуг)</a:t>
          </a:r>
          <a:endParaRPr lang="ru-RU" sz="1400" b="1" dirty="0"/>
        </a:p>
      </dgm:t>
    </dgm:pt>
    <dgm:pt modelId="{A7CC1C9C-D7AB-4F16-AACF-4191B325EAED}" type="parTrans" cxnId="{A06E2DD5-6EF6-445F-8A1F-57D8F4F38FB4}">
      <dgm:prSet/>
      <dgm:spPr/>
      <dgm:t>
        <a:bodyPr/>
        <a:lstStyle/>
        <a:p>
          <a:endParaRPr lang="ru-RU" sz="400"/>
        </a:p>
      </dgm:t>
    </dgm:pt>
    <dgm:pt modelId="{6B865478-3184-44F3-8BD0-2A1990717C05}" type="sibTrans" cxnId="{A06E2DD5-6EF6-445F-8A1F-57D8F4F38FB4}">
      <dgm:prSet/>
      <dgm:spPr/>
      <dgm:t>
        <a:bodyPr/>
        <a:lstStyle/>
        <a:p>
          <a:endParaRPr lang="ru-RU" sz="400"/>
        </a:p>
      </dgm:t>
    </dgm:pt>
    <dgm:pt modelId="{C8905870-B5AF-4E7B-8889-86E54D1C206F}">
      <dgm:prSet custT="1"/>
      <dgm:spPr/>
      <dgm:t>
        <a:bodyPr/>
        <a:lstStyle/>
        <a:p>
          <a:r>
            <a:rPr lang="ru-RU" altLang="ru-RU" sz="1400" b="1" dirty="0" smtClean="0"/>
            <a:t>Введение минимальных требований</a:t>
          </a:r>
        </a:p>
      </dgm:t>
    </dgm:pt>
    <dgm:pt modelId="{94CE798D-FC8F-48A0-9844-F5F170A870AC}" type="parTrans" cxnId="{BAF3E0BC-ABCF-4529-A089-7481968D9C49}">
      <dgm:prSet/>
      <dgm:spPr/>
      <dgm:t>
        <a:bodyPr/>
        <a:lstStyle/>
        <a:p>
          <a:endParaRPr lang="ru-RU" sz="400"/>
        </a:p>
      </dgm:t>
    </dgm:pt>
    <dgm:pt modelId="{15DAFC05-BBC9-4FD1-B53F-CC48AEE34ECD}" type="sibTrans" cxnId="{BAF3E0BC-ABCF-4529-A089-7481968D9C49}">
      <dgm:prSet/>
      <dgm:spPr/>
      <dgm:t>
        <a:bodyPr/>
        <a:lstStyle/>
        <a:p>
          <a:endParaRPr lang="ru-RU" sz="400"/>
        </a:p>
      </dgm:t>
    </dgm:pt>
    <dgm:pt modelId="{7F2F108F-0AB5-4FE4-831B-A2B8E12DC6CD}">
      <dgm:prSet custT="1"/>
      <dgm:spPr/>
      <dgm:t>
        <a:bodyPr/>
        <a:lstStyle/>
        <a:p>
          <a:r>
            <a:rPr lang="ru-RU" altLang="ru-RU" sz="1400" b="1" dirty="0" smtClean="0"/>
            <a:t>Введение механизма формирования государственного заказа (возраст, содержание, целевые группы)</a:t>
          </a:r>
        </a:p>
      </dgm:t>
    </dgm:pt>
    <dgm:pt modelId="{15443645-7197-4EC5-9514-66760E28D126}" type="parTrans" cxnId="{F914E6A2-F54D-46E8-93FA-3AF5CC27D3ED}">
      <dgm:prSet/>
      <dgm:spPr/>
      <dgm:t>
        <a:bodyPr/>
        <a:lstStyle/>
        <a:p>
          <a:endParaRPr lang="ru-RU" sz="400"/>
        </a:p>
      </dgm:t>
    </dgm:pt>
    <dgm:pt modelId="{1DA1E102-504A-4C55-BC2B-1EBD6B5EBB53}" type="sibTrans" cxnId="{F914E6A2-F54D-46E8-93FA-3AF5CC27D3ED}">
      <dgm:prSet/>
      <dgm:spPr/>
      <dgm:t>
        <a:bodyPr/>
        <a:lstStyle/>
        <a:p>
          <a:endParaRPr lang="ru-RU" sz="400"/>
        </a:p>
      </dgm:t>
    </dgm:pt>
    <dgm:pt modelId="{0D34788F-3C02-4705-AC39-CE7F78BEE47F}">
      <dgm:prSet custT="1"/>
      <dgm:spPr/>
      <dgm:t>
        <a:bodyPr/>
        <a:lstStyle/>
        <a:p>
          <a:r>
            <a:rPr lang="ru-RU" altLang="ru-RU" sz="1400" b="1" dirty="0" smtClean="0"/>
            <a:t>Модульное устройство программ</a:t>
          </a:r>
        </a:p>
      </dgm:t>
    </dgm:pt>
    <dgm:pt modelId="{0AA2D692-3E21-4692-9F0F-4D500C4FD644}" type="parTrans" cxnId="{E2434BC2-7758-4D82-965F-49A0449698C3}">
      <dgm:prSet/>
      <dgm:spPr/>
      <dgm:t>
        <a:bodyPr/>
        <a:lstStyle/>
        <a:p>
          <a:endParaRPr lang="ru-RU" sz="400"/>
        </a:p>
      </dgm:t>
    </dgm:pt>
    <dgm:pt modelId="{B45C55F4-6153-475B-AF89-DF15DABC4AA5}" type="sibTrans" cxnId="{E2434BC2-7758-4D82-965F-49A0449698C3}">
      <dgm:prSet/>
      <dgm:spPr/>
      <dgm:t>
        <a:bodyPr/>
        <a:lstStyle/>
        <a:p>
          <a:endParaRPr lang="ru-RU" sz="400"/>
        </a:p>
      </dgm:t>
    </dgm:pt>
    <dgm:pt modelId="{B7B58AB5-6F8C-4D9E-927C-FDEABF5CB2AE}">
      <dgm:prSet custT="1"/>
      <dgm:spPr/>
      <dgm:t>
        <a:bodyPr/>
        <a:lstStyle/>
        <a:p>
          <a:r>
            <a:rPr lang="ru-RU" altLang="ru-RU" sz="1400" b="1" dirty="0" smtClean="0"/>
            <a:t>Формирование отдельного задания на ДО для школ</a:t>
          </a:r>
        </a:p>
      </dgm:t>
    </dgm:pt>
    <dgm:pt modelId="{5DFFF557-44C5-4928-B8A3-B40E46A7025C}" type="parTrans" cxnId="{E5C01D98-1DA3-42DC-9B9A-E61DC7A8EEC0}">
      <dgm:prSet/>
      <dgm:spPr/>
      <dgm:t>
        <a:bodyPr/>
        <a:lstStyle/>
        <a:p>
          <a:endParaRPr lang="ru-RU" sz="400"/>
        </a:p>
      </dgm:t>
    </dgm:pt>
    <dgm:pt modelId="{25216B20-015D-48EA-A5FF-AC419422C691}" type="sibTrans" cxnId="{E5C01D98-1DA3-42DC-9B9A-E61DC7A8EEC0}">
      <dgm:prSet/>
      <dgm:spPr/>
      <dgm:t>
        <a:bodyPr/>
        <a:lstStyle/>
        <a:p>
          <a:endParaRPr lang="ru-RU" sz="400"/>
        </a:p>
      </dgm:t>
    </dgm:pt>
    <dgm:pt modelId="{98B3F56C-A376-4DFE-A455-E4539E476289}">
      <dgm:prSet custT="1"/>
      <dgm:spPr/>
      <dgm:t>
        <a:bodyPr/>
        <a:lstStyle/>
        <a:p>
          <a:pPr rtl="0"/>
          <a:r>
            <a:rPr lang="ru-RU" sz="1400" b="1" dirty="0" smtClean="0"/>
            <a:t>Многоканальное финансирование</a:t>
          </a:r>
          <a:endParaRPr lang="ru-RU" sz="1400" b="1" dirty="0"/>
        </a:p>
      </dgm:t>
    </dgm:pt>
    <dgm:pt modelId="{CEBCA62A-CACC-4702-B5D9-AB1966079AA7}" type="sibTrans" cxnId="{6573A752-A6A1-417D-A7C0-BC7B532D1360}">
      <dgm:prSet/>
      <dgm:spPr/>
      <dgm:t>
        <a:bodyPr/>
        <a:lstStyle/>
        <a:p>
          <a:endParaRPr lang="ru-RU" sz="400"/>
        </a:p>
      </dgm:t>
    </dgm:pt>
    <dgm:pt modelId="{33C18AFD-7C45-4FE5-A563-642BEB5160ED}" type="parTrans" cxnId="{6573A752-A6A1-417D-A7C0-BC7B532D1360}">
      <dgm:prSet/>
      <dgm:spPr/>
      <dgm:t>
        <a:bodyPr/>
        <a:lstStyle/>
        <a:p>
          <a:endParaRPr lang="ru-RU" sz="400"/>
        </a:p>
      </dgm:t>
    </dgm:pt>
    <dgm:pt modelId="{0DE28F1B-EC3C-4EB3-8572-3276D43270FE}">
      <dgm:prSet custT="1"/>
      <dgm:spPr/>
      <dgm:t>
        <a:bodyPr/>
        <a:lstStyle/>
        <a:p>
          <a:pPr rtl="0"/>
          <a:r>
            <a:rPr kumimoji="1" lang="ru-RU" sz="1800" b="1" dirty="0" smtClean="0">
              <a:solidFill>
                <a:schemeClr val="tx1"/>
              </a:solidFill>
            </a:rPr>
            <a:t>НЕГОСУДАРСТВЕННЫЙ СЕКТОР И ГЧП</a:t>
          </a:r>
          <a:endParaRPr lang="ru-RU" sz="1800" dirty="0"/>
        </a:p>
      </dgm:t>
    </dgm:pt>
    <dgm:pt modelId="{C0CA4C11-AA96-4ED0-B7E6-8F0E85D5B77D}" type="parTrans" cxnId="{E5ABE88C-5DB2-4D30-82F8-D23B72713650}">
      <dgm:prSet/>
      <dgm:spPr/>
      <dgm:t>
        <a:bodyPr/>
        <a:lstStyle/>
        <a:p>
          <a:endParaRPr lang="ru-RU" sz="400"/>
        </a:p>
      </dgm:t>
    </dgm:pt>
    <dgm:pt modelId="{C5D9679D-7DAF-4BC5-98F5-F44358C4E931}" type="sibTrans" cxnId="{E5ABE88C-5DB2-4D30-82F8-D23B72713650}">
      <dgm:prSet/>
      <dgm:spPr/>
      <dgm:t>
        <a:bodyPr/>
        <a:lstStyle/>
        <a:p>
          <a:endParaRPr lang="ru-RU" sz="400"/>
        </a:p>
      </dgm:t>
    </dgm:pt>
    <dgm:pt modelId="{307531BB-CAF8-41E8-960F-39D0881C09E2}">
      <dgm:prSet custT="1"/>
      <dgm:spPr/>
      <dgm:t>
        <a:bodyPr/>
        <a:lstStyle/>
        <a:p>
          <a:pPr rtl="0"/>
          <a:r>
            <a:rPr lang="ru-RU" sz="1800" b="1" dirty="0" smtClean="0"/>
            <a:t>СЕМЬИ И ДЕТИ</a:t>
          </a:r>
          <a:endParaRPr lang="ru-RU" sz="1800" dirty="0"/>
        </a:p>
      </dgm:t>
    </dgm:pt>
    <dgm:pt modelId="{9F918DF7-8A96-474D-ABB6-A522E33D7B6E}" type="parTrans" cxnId="{7CD2E632-C688-4215-A885-DDB5396642C0}">
      <dgm:prSet/>
      <dgm:spPr/>
      <dgm:t>
        <a:bodyPr/>
        <a:lstStyle/>
        <a:p>
          <a:endParaRPr lang="ru-RU" sz="400"/>
        </a:p>
      </dgm:t>
    </dgm:pt>
    <dgm:pt modelId="{E2D128BE-46D7-4F81-8C83-E512585E7CAA}" type="sibTrans" cxnId="{7CD2E632-C688-4215-A885-DDB5396642C0}">
      <dgm:prSet/>
      <dgm:spPr/>
      <dgm:t>
        <a:bodyPr/>
        <a:lstStyle/>
        <a:p>
          <a:endParaRPr lang="ru-RU" sz="400"/>
        </a:p>
      </dgm:t>
    </dgm:pt>
    <dgm:pt modelId="{1A937258-0AEB-46F9-B4AF-670BE9DA6BC0}">
      <dgm:prSet/>
      <dgm:spPr/>
      <dgm:t>
        <a:bodyPr/>
        <a:lstStyle/>
        <a:p>
          <a:r>
            <a:rPr lang="ru-RU" b="1" dirty="0" smtClean="0"/>
            <a:t>Навигаторы услуг</a:t>
          </a:r>
          <a:endParaRPr lang="ru-RU" b="1" dirty="0"/>
        </a:p>
      </dgm:t>
    </dgm:pt>
    <dgm:pt modelId="{647EB650-9BBA-4A7E-880F-FFB53347C5A9}" type="parTrans" cxnId="{FD9188E4-014C-4278-9616-6E38FD552989}">
      <dgm:prSet/>
      <dgm:spPr/>
      <dgm:t>
        <a:bodyPr/>
        <a:lstStyle/>
        <a:p>
          <a:endParaRPr lang="ru-RU"/>
        </a:p>
      </dgm:t>
    </dgm:pt>
    <dgm:pt modelId="{1D78FF2E-3B36-4A67-8487-EA3E7D894C80}" type="sibTrans" cxnId="{FD9188E4-014C-4278-9616-6E38FD552989}">
      <dgm:prSet/>
      <dgm:spPr/>
      <dgm:t>
        <a:bodyPr/>
        <a:lstStyle/>
        <a:p>
          <a:endParaRPr lang="ru-RU"/>
        </a:p>
      </dgm:t>
    </dgm:pt>
    <dgm:pt modelId="{98E4B331-4FFE-43FB-9263-32C132DC3D82}">
      <dgm:prSet/>
      <dgm:spPr/>
      <dgm:t>
        <a:bodyPr/>
        <a:lstStyle/>
        <a:p>
          <a:r>
            <a:rPr lang="ru-RU" b="1" dirty="0" smtClean="0"/>
            <a:t>Предоставление права коммерческим организациям реализовывать образовательные программы в качестве основного вида деятельности</a:t>
          </a:r>
          <a:endParaRPr lang="ru-RU" b="1" dirty="0"/>
        </a:p>
      </dgm:t>
    </dgm:pt>
    <dgm:pt modelId="{144EA0B8-187E-47A2-B298-151EEADB9957}" type="parTrans" cxnId="{43F5980C-2A21-4972-AC8F-EBB3907B4D9F}">
      <dgm:prSet/>
      <dgm:spPr/>
      <dgm:t>
        <a:bodyPr/>
        <a:lstStyle/>
        <a:p>
          <a:endParaRPr lang="ru-RU"/>
        </a:p>
      </dgm:t>
    </dgm:pt>
    <dgm:pt modelId="{F000C3E4-7A75-4C34-8382-D5D76F04E1C6}" type="sibTrans" cxnId="{43F5980C-2A21-4972-AC8F-EBB3907B4D9F}">
      <dgm:prSet/>
      <dgm:spPr/>
      <dgm:t>
        <a:bodyPr/>
        <a:lstStyle/>
        <a:p>
          <a:endParaRPr lang="ru-RU"/>
        </a:p>
      </dgm:t>
    </dgm:pt>
    <dgm:pt modelId="{B0C0B40A-5CDA-47B6-BE56-52622AD421DA}">
      <dgm:prSet/>
      <dgm:spPr/>
      <dgm:t>
        <a:bodyPr/>
        <a:lstStyle/>
        <a:p>
          <a:pPr rtl="0"/>
          <a:r>
            <a:rPr lang="ru-RU" b="1" dirty="0" smtClean="0"/>
            <a:t>Электронная запись</a:t>
          </a:r>
          <a:endParaRPr lang="ru-RU" b="1" dirty="0"/>
        </a:p>
      </dgm:t>
    </dgm:pt>
    <dgm:pt modelId="{CF613A59-2F2C-4EFC-A658-0CF6885BE49D}" type="parTrans" cxnId="{B6E7B011-7F62-4C26-AFF5-752F391E8428}">
      <dgm:prSet/>
      <dgm:spPr/>
      <dgm:t>
        <a:bodyPr/>
        <a:lstStyle/>
        <a:p>
          <a:endParaRPr lang="ru-RU"/>
        </a:p>
      </dgm:t>
    </dgm:pt>
    <dgm:pt modelId="{19456D45-A58A-44F9-B034-E3E4D3BEAA44}" type="sibTrans" cxnId="{B6E7B011-7F62-4C26-AFF5-752F391E8428}">
      <dgm:prSet/>
      <dgm:spPr/>
      <dgm:t>
        <a:bodyPr/>
        <a:lstStyle/>
        <a:p>
          <a:endParaRPr lang="ru-RU"/>
        </a:p>
      </dgm:t>
    </dgm:pt>
    <dgm:pt modelId="{8129D72B-0257-44F2-8EFB-5BC83F72D1D1}">
      <dgm:prSet/>
      <dgm:spPr/>
      <dgm:t>
        <a:bodyPr/>
        <a:lstStyle/>
        <a:p>
          <a:pPr rtl="0"/>
          <a:r>
            <a:rPr lang="ru-RU" b="1" dirty="0" err="1" smtClean="0"/>
            <a:t>Учет</a:t>
          </a:r>
          <a:r>
            <a:rPr lang="ru-RU" b="1" dirty="0" smtClean="0"/>
            <a:t> времени и достижений в образовательных траекториях</a:t>
          </a:r>
          <a:endParaRPr lang="ru-RU" b="1" dirty="0"/>
        </a:p>
      </dgm:t>
    </dgm:pt>
    <dgm:pt modelId="{A36A48EB-882E-4D3B-86B7-2F423CEAFFEE}" type="parTrans" cxnId="{D3749D35-3F6F-42F0-821B-C4D80BFB1829}">
      <dgm:prSet/>
      <dgm:spPr/>
      <dgm:t>
        <a:bodyPr/>
        <a:lstStyle/>
        <a:p>
          <a:endParaRPr lang="ru-RU"/>
        </a:p>
      </dgm:t>
    </dgm:pt>
    <dgm:pt modelId="{EBC18231-CEE8-48A5-880B-FDF56C016B63}" type="sibTrans" cxnId="{D3749D35-3F6F-42F0-821B-C4D80BFB1829}">
      <dgm:prSet/>
      <dgm:spPr/>
      <dgm:t>
        <a:bodyPr/>
        <a:lstStyle/>
        <a:p>
          <a:endParaRPr lang="ru-RU"/>
        </a:p>
      </dgm:t>
    </dgm:pt>
    <dgm:pt modelId="{2FB24088-2E63-46BA-B2C6-91A75960C62E}">
      <dgm:prSet/>
      <dgm:spPr/>
      <dgm:t>
        <a:bodyPr/>
        <a:lstStyle/>
        <a:p>
          <a:pPr rtl="0"/>
          <a:r>
            <a:rPr lang="ru-RU" b="1" dirty="0" smtClean="0"/>
            <a:t>Предоставление городских пространств и помещений для неформальных самодеятельных практик</a:t>
          </a:r>
          <a:endParaRPr lang="ru-RU" b="1" dirty="0"/>
        </a:p>
      </dgm:t>
    </dgm:pt>
    <dgm:pt modelId="{3F4A4682-A1F3-468A-9B71-9D050F96C883}" type="parTrans" cxnId="{2CD1D720-9BBF-49FF-A09E-52BB7FFEBD9B}">
      <dgm:prSet/>
      <dgm:spPr/>
      <dgm:t>
        <a:bodyPr/>
        <a:lstStyle/>
        <a:p>
          <a:endParaRPr lang="ru-RU"/>
        </a:p>
      </dgm:t>
    </dgm:pt>
    <dgm:pt modelId="{CE582BAB-B320-418A-8388-E39745F3206D}" type="sibTrans" cxnId="{2CD1D720-9BBF-49FF-A09E-52BB7FFEBD9B}">
      <dgm:prSet/>
      <dgm:spPr/>
      <dgm:t>
        <a:bodyPr/>
        <a:lstStyle/>
        <a:p>
          <a:endParaRPr lang="ru-RU"/>
        </a:p>
      </dgm:t>
    </dgm:pt>
    <dgm:pt modelId="{2A96CB87-192A-47C5-979C-B82FA0F94489}">
      <dgm:prSet/>
      <dgm:spPr/>
      <dgm:t>
        <a:bodyPr/>
        <a:lstStyle/>
        <a:p>
          <a:pPr rtl="0"/>
          <a:r>
            <a:rPr lang="ru-RU" altLang="ru-RU" b="1" dirty="0" smtClean="0"/>
            <a:t>Мобилизационные механизмы вовлечения детей из неблагополучных семей</a:t>
          </a:r>
          <a:endParaRPr lang="ru-RU" b="1" dirty="0"/>
        </a:p>
      </dgm:t>
    </dgm:pt>
    <dgm:pt modelId="{A94516B9-1AA0-4A8C-9D11-C755DE1E9540}" type="parTrans" cxnId="{E3AF2550-F91C-4B55-97FE-21672BBF1C75}">
      <dgm:prSet/>
      <dgm:spPr/>
      <dgm:t>
        <a:bodyPr/>
        <a:lstStyle/>
        <a:p>
          <a:endParaRPr lang="ru-RU"/>
        </a:p>
      </dgm:t>
    </dgm:pt>
    <dgm:pt modelId="{733AA7F5-DCEA-4688-A74F-7350C5D987AC}" type="sibTrans" cxnId="{E3AF2550-F91C-4B55-97FE-21672BBF1C75}">
      <dgm:prSet/>
      <dgm:spPr/>
      <dgm:t>
        <a:bodyPr/>
        <a:lstStyle/>
        <a:p>
          <a:endParaRPr lang="ru-RU"/>
        </a:p>
      </dgm:t>
    </dgm:pt>
    <dgm:pt modelId="{D28683AF-DB9A-4ED5-A6F7-E020A8F8E73D}">
      <dgm:prSet/>
      <dgm:spPr/>
      <dgm:t>
        <a:bodyPr/>
        <a:lstStyle/>
        <a:p>
          <a:pPr rtl="0"/>
          <a:r>
            <a:rPr lang="ru-RU" b="1" dirty="0" smtClean="0"/>
            <a:t>Интернет и медиа</a:t>
          </a:r>
        </a:p>
      </dgm:t>
    </dgm:pt>
    <dgm:pt modelId="{5F6B15FC-BD74-4FCD-9BB3-921C4184E1E1}" type="parTrans" cxnId="{085FEC34-CD94-4AD1-82B1-B964BCFABB98}">
      <dgm:prSet/>
      <dgm:spPr/>
      <dgm:t>
        <a:bodyPr/>
        <a:lstStyle/>
        <a:p>
          <a:endParaRPr lang="ru-RU"/>
        </a:p>
      </dgm:t>
    </dgm:pt>
    <dgm:pt modelId="{90723CF7-1DD2-4B1F-9B61-277A7D75DEE2}" type="sibTrans" cxnId="{085FEC34-CD94-4AD1-82B1-B964BCFABB98}">
      <dgm:prSet/>
      <dgm:spPr/>
      <dgm:t>
        <a:bodyPr/>
        <a:lstStyle/>
        <a:p>
          <a:endParaRPr lang="ru-RU"/>
        </a:p>
      </dgm:t>
    </dgm:pt>
    <dgm:pt modelId="{1163BEA1-76E3-457E-85D0-C458014D4D6A}">
      <dgm:prSet/>
      <dgm:spPr/>
      <dgm:t>
        <a:bodyPr/>
        <a:lstStyle/>
        <a:p>
          <a:pPr rtl="0"/>
          <a:r>
            <a:rPr kumimoji="1" lang="ru-RU" b="1" dirty="0" smtClean="0"/>
            <a:t>Конкурентный доступ к бюджетным средствам</a:t>
          </a:r>
          <a:endParaRPr lang="ru-RU" b="1" dirty="0"/>
        </a:p>
      </dgm:t>
    </dgm:pt>
    <dgm:pt modelId="{7F49C522-4A46-47B7-A86E-8CAA70353C1C}" type="parTrans" cxnId="{661BBFE3-E85B-49B7-93B7-34C17691D2DB}">
      <dgm:prSet/>
      <dgm:spPr/>
      <dgm:t>
        <a:bodyPr/>
        <a:lstStyle/>
        <a:p>
          <a:endParaRPr lang="ru-RU"/>
        </a:p>
      </dgm:t>
    </dgm:pt>
    <dgm:pt modelId="{4746AF3A-E9EF-48EA-B292-221B32606DE5}" type="sibTrans" cxnId="{661BBFE3-E85B-49B7-93B7-34C17691D2DB}">
      <dgm:prSet/>
      <dgm:spPr/>
      <dgm:t>
        <a:bodyPr/>
        <a:lstStyle/>
        <a:p>
          <a:endParaRPr lang="ru-RU"/>
        </a:p>
      </dgm:t>
    </dgm:pt>
    <dgm:pt modelId="{CD4A3622-C170-4AF2-8BCF-5C4F42C1F4DA}">
      <dgm:prSet/>
      <dgm:spPr/>
      <dgm:t>
        <a:bodyPr/>
        <a:lstStyle/>
        <a:p>
          <a:pPr rtl="0"/>
          <a:r>
            <a:rPr lang="ru-RU" b="1" dirty="0" smtClean="0"/>
            <a:t>Льготы по налогу на имущество</a:t>
          </a:r>
          <a:endParaRPr lang="ru-RU" b="1" dirty="0"/>
        </a:p>
      </dgm:t>
    </dgm:pt>
    <dgm:pt modelId="{649E5EDB-3B98-4A6B-8352-6188DF1321CB}" type="parTrans" cxnId="{551DCCE6-5C23-4F82-A415-B244C50784C8}">
      <dgm:prSet/>
      <dgm:spPr/>
      <dgm:t>
        <a:bodyPr/>
        <a:lstStyle/>
        <a:p>
          <a:endParaRPr lang="ru-RU"/>
        </a:p>
      </dgm:t>
    </dgm:pt>
    <dgm:pt modelId="{06E1A779-0814-424F-8D0E-88854DC7E49F}" type="sibTrans" cxnId="{551DCCE6-5C23-4F82-A415-B244C50784C8}">
      <dgm:prSet/>
      <dgm:spPr/>
      <dgm:t>
        <a:bodyPr/>
        <a:lstStyle/>
        <a:p>
          <a:endParaRPr lang="ru-RU"/>
        </a:p>
      </dgm:t>
    </dgm:pt>
    <dgm:pt modelId="{801C344A-E2BE-47F3-8D46-8072CEB08437}">
      <dgm:prSet/>
      <dgm:spPr/>
      <dgm:t>
        <a:bodyPr/>
        <a:lstStyle/>
        <a:p>
          <a:pPr rtl="0"/>
          <a:r>
            <a:rPr kumimoji="1" lang="ru-RU" b="1" dirty="0" smtClean="0"/>
            <a:t>Льготы на аренду, льготные тарифы, кредиты</a:t>
          </a:r>
          <a:endParaRPr lang="ru-RU" b="1" dirty="0"/>
        </a:p>
      </dgm:t>
    </dgm:pt>
    <dgm:pt modelId="{BB14C104-07AA-4A2E-B577-9D8CD2D5CD67}" type="parTrans" cxnId="{380AC77C-E29F-4832-AE6A-1AEA4D3E37E0}">
      <dgm:prSet/>
      <dgm:spPr/>
      <dgm:t>
        <a:bodyPr/>
        <a:lstStyle/>
        <a:p>
          <a:endParaRPr lang="ru-RU"/>
        </a:p>
      </dgm:t>
    </dgm:pt>
    <dgm:pt modelId="{9B11D8FD-3324-4146-9B0D-A0DA2D516F59}" type="sibTrans" cxnId="{380AC77C-E29F-4832-AE6A-1AEA4D3E37E0}">
      <dgm:prSet/>
      <dgm:spPr/>
      <dgm:t>
        <a:bodyPr/>
        <a:lstStyle/>
        <a:p>
          <a:endParaRPr lang="ru-RU"/>
        </a:p>
      </dgm:t>
    </dgm:pt>
    <dgm:pt modelId="{1211EF4A-0300-4BC3-899A-FB3AC1F4A540}">
      <dgm:prSet/>
      <dgm:spPr/>
      <dgm:t>
        <a:bodyPr/>
        <a:lstStyle/>
        <a:p>
          <a:pPr rtl="0"/>
          <a:r>
            <a:rPr kumimoji="1" lang="ru-RU" b="1" dirty="0" smtClean="0"/>
            <a:t>Равные принципы начисления стажа, распространение профессиональных льгот</a:t>
          </a:r>
          <a:endParaRPr lang="ru-RU" b="1" dirty="0"/>
        </a:p>
      </dgm:t>
    </dgm:pt>
    <dgm:pt modelId="{0CF31EDD-74BD-48E3-A83B-9F2C5FD18D88}" type="parTrans" cxnId="{4F19756C-F535-4DF5-BF0B-8BCB9D174EED}">
      <dgm:prSet/>
      <dgm:spPr/>
      <dgm:t>
        <a:bodyPr/>
        <a:lstStyle/>
        <a:p>
          <a:endParaRPr lang="ru-RU"/>
        </a:p>
      </dgm:t>
    </dgm:pt>
    <dgm:pt modelId="{F0B52E8F-C926-40BD-A225-CD1BF9137171}" type="sibTrans" cxnId="{4F19756C-F535-4DF5-BF0B-8BCB9D174EED}">
      <dgm:prSet/>
      <dgm:spPr/>
      <dgm:t>
        <a:bodyPr/>
        <a:lstStyle/>
        <a:p>
          <a:endParaRPr lang="ru-RU"/>
        </a:p>
      </dgm:t>
    </dgm:pt>
    <dgm:pt modelId="{342EC84D-6AC4-4F48-85F2-41A1484FA7CF}">
      <dgm:prSet/>
      <dgm:spPr/>
      <dgm:t>
        <a:bodyPr/>
        <a:lstStyle/>
        <a:p>
          <a:pPr rtl="0"/>
          <a:r>
            <a:rPr lang="ru-RU" b="1" dirty="0" smtClean="0"/>
            <a:t>ГЧП в развитии инфраструктуры и управлении собственностью</a:t>
          </a:r>
          <a:endParaRPr lang="ru-RU" b="1" dirty="0"/>
        </a:p>
      </dgm:t>
    </dgm:pt>
    <dgm:pt modelId="{4731111F-C33D-4006-891C-85D6DCF62123}" type="parTrans" cxnId="{989EF311-D5E3-4622-8557-5B4007F1A5C0}">
      <dgm:prSet/>
      <dgm:spPr/>
      <dgm:t>
        <a:bodyPr/>
        <a:lstStyle/>
        <a:p>
          <a:endParaRPr lang="ru-RU"/>
        </a:p>
      </dgm:t>
    </dgm:pt>
    <dgm:pt modelId="{03B51C27-98C9-4E30-A283-2E128C2767B7}" type="sibTrans" cxnId="{989EF311-D5E3-4622-8557-5B4007F1A5C0}">
      <dgm:prSet/>
      <dgm:spPr/>
      <dgm:t>
        <a:bodyPr/>
        <a:lstStyle/>
        <a:p>
          <a:endParaRPr lang="ru-RU"/>
        </a:p>
      </dgm:t>
    </dgm:pt>
    <dgm:pt modelId="{F17DF15D-5C51-4B41-9704-6615358714C8}" type="pres">
      <dgm:prSet presAssocID="{3B38A0A6-F2C8-4688-8938-802715F26A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4A0F9-95F0-45BD-9388-8AA9B28A0303}" type="pres">
      <dgm:prSet presAssocID="{8E8F3FBD-9F36-4803-A498-FAB45958190C}" presName="composite" presStyleCnt="0"/>
      <dgm:spPr/>
    </dgm:pt>
    <dgm:pt modelId="{4A5A55C5-4DFB-483F-9743-5BF299A0571F}" type="pres">
      <dgm:prSet presAssocID="{8E8F3FBD-9F36-4803-A498-FAB4595819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97D95-7E8E-41B2-980B-C1CE8677151C}" type="pres">
      <dgm:prSet presAssocID="{8E8F3FBD-9F36-4803-A498-FAB45958190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8F26B-4900-4CD0-BE31-9325755DB1CE}" type="pres">
      <dgm:prSet presAssocID="{3A8B5F78-9F6D-4027-8052-28040137B4BB}" presName="space" presStyleCnt="0"/>
      <dgm:spPr/>
    </dgm:pt>
    <dgm:pt modelId="{66589DB5-540A-4AF4-BE38-959E7845E50B}" type="pres">
      <dgm:prSet presAssocID="{307531BB-CAF8-41E8-960F-39D0881C09E2}" presName="composite" presStyleCnt="0"/>
      <dgm:spPr/>
    </dgm:pt>
    <dgm:pt modelId="{7AE36803-F442-4D87-943A-B954E626C382}" type="pres">
      <dgm:prSet presAssocID="{307531BB-CAF8-41E8-960F-39D0881C09E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862B3-2E17-4F7A-B95F-63BCE25E01CF}" type="pres">
      <dgm:prSet presAssocID="{307531BB-CAF8-41E8-960F-39D0881C09E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E63F6-7A32-4CB7-B40E-0F85BED0EF24}" type="pres">
      <dgm:prSet presAssocID="{E2D128BE-46D7-4F81-8C83-E512585E7CAA}" presName="space" presStyleCnt="0"/>
      <dgm:spPr/>
    </dgm:pt>
    <dgm:pt modelId="{54AF3CA8-8A6A-4E2F-8A41-5E71326E96D2}" type="pres">
      <dgm:prSet presAssocID="{0DE28F1B-EC3C-4EB3-8572-3276D43270FE}" presName="composite" presStyleCnt="0"/>
      <dgm:spPr/>
    </dgm:pt>
    <dgm:pt modelId="{13814B0D-869C-47BE-9C16-8596592B582F}" type="pres">
      <dgm:prSet presAssocID="{0DE28F1B-EC3C-4EB3-8572-3276D43270F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14DF9-5697-4948-AF92-57EAE30DA540}" type="pres">
      <dgm:prSet presAssocID="{0DE28F1B-EC3C-4EB3-8572-3276D43270F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F8730-B18B-4EE0-BE69-7003129842D3}" type="presOf" srcId="{0DE28F1B-EC3C-4EB3-8572-3276D43270FE}" destId="{13814B0D-869C-47BE-9C16-8596592B582F}" srcOrd="0" destOrd="0" presId="urn:microsoft.com/office/officeart/2005/8/layout/hList1"/>
    <dgm:cxn modelId="{A5BE48DC-1625-4DA5-8409-012059302849}" type="presOf" srcId="{B7B58AB5-6F8C-4D9E-927C-FDEABF5CB2AE}" destId="{FBC97D95-7E8E-41B2-980B-C1CE8677151C}" srcOrd="0" destOrd="5" presId="urn:microsoft.com/office/officeart/2005/8/layout/hList1"/>
    <dgm:cxn modelId="{661BBFE3-E85B-49B7-93B7-34C17691D2DB}" srcId="{0DE28F1B-EC3C-4EB3-8572-3276D43270FE}" destId="{1163BEA1-76E3-457E-85D0-C458014D4D6A}" srcOrd="1" destOrd="0" parTransId="{7F49C522-4A46-47B7-A86E-8CAA70353C1C}" sibTransId="{4746AF3A-E9EF-48EA-B292-221B32606DE5}"/>
    <dgm:cxn modelId="{D3749D35-3F6F-42F0-821B-C4D80BFB1829}" srcId="{307531BB-CAF8-41E8-960F-39D0881C09E2}" destId="{8129D72B-0257-44F2-8EFB-5BC83F72D1D1}" srcOrd="2" destOrd="0" parTransId="{A36A48EB-882E-4D3B-86B7-2F423CEAFFEE}" sibTransId="{EBC18231-CEE8-48A5-880B-FDF56C016B63}"/>
    <dgm:cxn modelId="{085FEC34-CD94-4AD1-82B1-B964BCFABB98}" srcId="{307531BB-CAF8-41E8-960F-39D0881C09E2}" destId="{D28683AF-DB9A-4ED5-A6F7-E020A8F8E73D}" srcOrd="5" destOrd="0" parTransId="{5F6B15FC-BD74-4FCD-9BB3-921C4184E1E1}" sibTransId="{90723CF7-1DD2-4B1F-9B61-277A7D75DEE2}"/>
    <dgm:cxn modelId="{9AC411D5-D385-48E3-9661-CAC75036DC22}" type="presOf" srcId="{C8905870-B5AF-4E7B-8889-86E54D1C206F}" destId="{FBC97D95-7E8E-41B2-980B-C1CE8677151C}" srcOrd="0" destOrd="2" presId="urn:microsoft.com/office/officeart/2005/8/layout/hList1"/>
    <dgm:cxn modelId="{09688DCE-928E-4080-ADCF-E352B0ABF86A}" type="presOf" srcId="{342EC84D-6AC4-4F48-85F2-41A1484FA7CF}" destId="{23914DF9-5697-4948-AF92-57EAE30DA540}" srcOrd="0" destOrd="5" presId="urn:microsoft.com/office/officeart/2005/8/layout/hList1"/>
    <dgm:cxn modelId="{F78E4FF3-F53A-462C-A37A-98D646246199}" srcId="{8E8F3FBD-9F36-4803-A498-FAB45958190C}" destId="{71675235-C2C8-4406-A47D-CF4F8CEBCBF2}" srcOrd="8" destOrd="0" parTransId="{58C4443F-2EE5-4C94-BB30-BED41C334806}" sibTransId="{7BE72B61-AA3B-472D-931D-8A97CCBEE917}"/>
    <dgm:cxn modelId="{380AC77C-E29F-4832-AE6A-1AEA4D3E37E0}" srcId="{0DE28F1B-EC3C-4EB3-8572-3276D43270FE}" destId="{801C344A-E2BE-47F3-8D46-8072CEB08437}" srcOrd="3" destOrd="0" parTransId="{BB14C104-07AA-4A2E-B577-9D8CD2D5CD67}" sibTransId="{9B11D8FD-3324-4146-9B0D-A0DA2D516F59}"/>
    <dgm:cxn modelId="{4EDEBE49-A9D5-4BFC-90CD-600A7C772C62}" type="presOf" srcId="{0D34788F-3C02-4705-AC39-CE7F78BEE47F}" destId="{FBC97D95-7E8E-41B2-980B-C1CE8677151C}" srcOrd="0" destOrd="4" presId="urn:microsoft.com/office/officeart/2005/8/layout/hList1"/>
    <dgm:cxn modelId="{E04F2C1D-D12F-4E7A-BC17-05BF21C4883A}" type="presOf" srcId="{1163BEA1-76E3-457E-85D0-C458014D4D6A}" destId="{23914DF9-5697-4948-AF92-57EAE30DA540}" srcOrd="0" destOrd="1" presId="urn:microsoft.com/office/officeart/2005/8/layout/hList1"/>
    <dgm:cxn modelId="{EAA57443-F7C4-46C9-9160-D6FAE396FFD2}" type="presOf" srcId="{71675235-C2C8-4406-A47D-CF4F8CEBCBF2}" destId="{FBC97D95-7E8E-41B2-980B-C1CE8677151C}" srcOrd="0" destOrd="8" presId="urn:microsoft.com/office/officeart/2005/8/layout/hList1"/>
    <dgm:cxn modelId="{B240F74D-9761-48F0-8288-62081D501E2A}" type="presOf" srcId="{1DEE7213-57D0-4D14-88C4-3858DE87EE27}" destId="{FBC97D95-7E8E-41B2-980B-C1CE8677151C}" srcOrd="0" destOrd="1" presId="urn:microsoft.com/office/officeart/2005/8/layout/hList1"/>
    <dgm:cxn modelId="{5581CA1B-12DE-46A9-8A36-3F788170F995}" type="presOf" srcId="{8E8F3FBD-9F36-4803-A498-FAB45958190C}" destId="{4A5A55C5-4DFB-483F-9743-5BF299A0571F}" srcOrd="0" destOrd="0" presId="urn:microsoft.com/office/officeart/2005/8/layout/hList1"/>
    <dgm:cxn modelId="{FD9188E4-014C-4278-9616-6E38FD552989}" srcId="{307531BB-CAF8-41E8-960F-39D0881C09E2}" destId="{1A937258-0AEB-46F9-B4AF-670BE9DA6BC0}" srcOrd="0" destOrd="0" parTransId="{647EB650-9BBA-4A7E-880F-FFB53347C5A9}" sibTransId="{1D78FF2E-3B36-4A67-8487-EA3E7D894C80}"/>
    <dgm:cxn modelId="{E3AF2550-F91C-4B55-97FE-21672BBF1C75}" srcId="{307531BB-CAF8-41E8-960F-39D0881C09E2}" destId="{2A96CB87-192A-47C5-979C-B82FA0F94489}" srcOrd="4" destOrd="0" parTransId="{A94516B9-1AA0-4A8C-9D11-C755DE1E9540}" sibTransId="{733AA7F5-DCEA-4688-A74F-7350C5D987AC}"/>
    <dgm:cxn modelId="{2CD1D720-9BBF-49FF-A09E-52BB7FFEBD9B}" srcId="{307531BB-CAF8-41E8-960F-39D0881C09E2}" destId="{2FB24088-2E63-46BA-B2C6-91A75960C62E}" srcOrd="3" destOrd="0" parTransId="{3F4A4682-A1F3-468A-9B71-9D050F96C883}" sibTransId="{CE582BAB-B320-418A-8388-E39745F3206D}"/>
    <dgm:cxn modelId="{E5ABE88C-5DB2-4D30-82F8-D23B72713650}" srcId="{3B38A0A6-F2C8-4688-8938-802715F26A15}" destId="{0DE28F1B-EC3C-4EB3-8572-3276D43270FE}" srcOrd="2" destOrd="0" parTransId="{C0CA4C11-AA96-4ED0-B7E6-8F0E85D5B77D}" sibTransId="{C5D9679D-7DAF-4BC5-98F5-F44358C4E931}"/>
    <dgm:cxn modelId="{43F5980C-2A21-4972-AC8F-EBB3907B4D9F}" srcId="{0DE28F1B-EC3C-4EB3-8572-3276D43270FE}" destId="{98E4B331-4FFE-43FB-9263-32C132DC3D82}" srcOrd="0" destOrd="0" parTransId="{144EA0B8-187E-47A2-B298-151EEADB9957}" sibTransId="{F000C3E4-7A75-4C34-8382-D5D76F04E1C6}"/>
    <dgm:cxn modelId="{9C513382-C904-4F9A-937F-C873F3A75958}" type="presOf" srcId="{2A96CB87-192A-47C5-979C-B82FA0F94489}" destId="{0CA862B3-2E17-4F7A-B95F-63BCE25E01CF}" srcOrd="0" destOrd="4" presId="urn:microsoft.com/office/officeart/2005/8/layout/hList1"/>
    <dgm:cxn modelId="{B848AA58-8E37-4BA7-90EE-4393B1E91ED9}" type="presOf" srcId="{8129D72B-0257-44F2-8EFB-5BC83F72D1D1}" destId="{0CA862B3-2E17-4F7A-B95F-63BCE25E01CF}" srcOrd="0" destOrd="2" presId="urn:microsoft.com/office/officeart/2005/8/layout/hList1"/>
    <dgm:cxn modelId="{551DCCE6-5C23-4F82-A415-B244C50784C8}" srcId="{0DE28F1B-EC3C-4EB3-8572-3276D43270FE}" destId="{CD4A3622-C170-4AF2-8BCF-5C4F42C1F4DA}" srcOrd="2" destOrd="0" parTransId="{649E5EDB-3B98-4A6B-8352-6188DF1321CB}" sibTransId="{06E1A779-0814-424F-8D0E-88854DC7E49F}"/>
    <dgm:cxn modelId="{62F4827E-561F-4714-9332-A4E285637E68}" type="presOf" srcId="{98E4B331-4FFE-43FB-9263-32C132DC3D82}" destId="{23914DF9-5697-4948-AF92-57EAE30DA540}" srcOrd="0" destOrd="0" presId="urn:microsoft.com/office/officeart/2005/8/layout/hList1"/>
    <dgm:cxn modelId="{0A6115EF-F4AA-4D69-8F4C-908ACDEC898C}" type="presOf" srcId="{3AAFC834-6C21-47A8-AC1A-525A338457B0}" destId="{FBC97D95-7E8E-41B2-980B-C1CE8677151C}" srcOrd="0" destOrd="6" presId="urn:microsoft.com/office/officeart/2005/8/layout/hList1"/>
    <dgm:cxn modelId="{7CD2E632-C688-4215-A885-DDB5396642C0}" srcId="{3B38A0A6-F2C8-4688-8938-802715F26A15}" destId="{307531BB-CAF8-41E8-960F-39D0881C09E2}" srcOrd="1" destOrd="0" parTransId="{9F918DF7-8A96-474D-ABB6-A522E33D7B6E}" sibTransId="{E2D128BE-46D7-4F81-8C83-E512585E7CAA}"/>
    <dgm:cxn modelId="{E2434BC2-7758-4D82-965F-49A0449698C3}" srcId="{8E8F3FBD-9F36-4803-A498-FAB45958190C}" destId="{0D34788F-3C02-4705-AC39-CE7F78BEE47F}" srcOrd="4" destOrd="0" parTransId="{0AA2D692-3E21-4692-9F0F-4D500C4FD644}" sibTransId="{B45C55F4-6153-475B-AF89-DF15DABC4AA5}"/>
    <dgm:cxn modelId="{F914E6A2-F54D-46E8-93FA-3AF5CC27D3ED}" srcId="{8E8F3FBD-9F36-4803-A498-FAB45958190C}" destId="{7F2F108F-0AB5-4FE4-831B-A2B8E12DC6CD}" srcOrd="3" destOrd="0" parTransId="{15443645-7197-4EC5-9514-66760E28D126}" sibTransId="{1DA1E102-504A-4C55-BC2B-1EBD6B5EBB53}"/>
    <dgm:cxn modelId="{3E1A3015-DABE-46B2-A75E-6293D1B14A61}" type="presOf" srcId="{3B38A0A6-F2C8-4688-8938-802715F26A15}" destId="{F17DF15D-5C51-4B41-9704-6615358714C8}" srcOrd="0" destOrd="0" presId="urn:microsoft.com/office/officeart/2005/8/layout/hList1"/>
    <dgm:cxn modelId="{F1E6F032-F2F9-4749-8E0A-D411FA5E74A5}" srcId="{8E8F3FBD-9F36-4803-A498-FAB45958190C}" destId="{3AAFC834-6C21-47A8-AC1A-525A338457B0}" srcOrd="6" destOrd="0" parTransId="{2D1F0E12-2DF3-4FEF-95A3-1CA8BF2E704F}" sibTransId="{26A61B5B-E2DE-48D5-9E41-7961F47DF51F}"/>
    <dgm:cxn modelId="{9499314B-26A7-4246-96E1-527A74A623C2}" type="presOf" srcId="{98B3F56C-A376-4DFE-A455-E4539E476289}" destId="{FBC97D95-7E8E-41B2-980B-C1CE8677151C}" srcOrd="0" destOrd="7" presId="urn:microsoft.com/office/officeart/2005/8/layout/hList1"/>
    <dgm:cxn modelId="{E5C01D98-1DA3-42DC-9B9A-E61DC7A8EEC0}" srcId="{8E8F3FBD-9F36-4803-A498-FAB45958190C}" destId="{B7B58AB5-6F8C-4D9E-927C-FDEABF5CB2AE}" srcOrd="5" destOrd="0" parTransId="{5DFFF557-44C5-4928-B8A3-B40E46A7025C}" sibTransId="{25216B20-015D-48EA-A5FF-AC419422C691}"/>
    <dgm:cxn modelId="{F860901A-5D4E-4D68-95B0-BEAC8DDDFA5E}" type="presOf" srcId="{7F2F108F-0AB5-4FE4-831B-A2B8E12DC6CD}" destId="{FBC97D95-7E8E-41B2-980B-C1CE8677151C}" srcOrd="0" destOrd="3" presId="urn:microsoft.com/office/officeart/2005/8/layout/hList1"/>
    <dgm:cxn modelId="{0E1EFB89-5B43-4970-88DF-75A66F09B0A7}" type="presOf" srcId="{2FB24088-2E63-46BA-B2C6-91A75960C62E}" destId="{0CA862B3-2E17-4F7A-B95F-63BCE25E01CF}" srcOrd="0" destOrd="3" presId="urn:microsoft.com/office/officeart/2005/8/layout/hList1"/>
    <dgm:cxn modelId="{BAF3E0BC-ABCF-4529-A089-7481968D9C49}" srcId="{8E8F3FBD-9F36-4803-A498-FAB45958190C}" destId="{C8905870-B5AF-4E7B-8889-86E54D1C206F}" srcOrd="2" destOrd="0" parTransId="{94CE798D-FC8F-48A0-9844-F5F170A870AC}" sibTransId="{15DAFC05-BBC9-4FD1-B53F-CC48AEE34ECD}"/>
    <dgm:cxn modelId="{1A4642CB-B45D-4D8E-A649-0E2AD40B8C3B}" type="presOf" srcId="{1A937258-0AEB-46F9-B4AF-670BE9DA6BC0}" destId="{0CA862B3-2E17-4F7A-B95F-63BCE25E01CF}" srcOrd="0" destOrd="0" presId="urn:microsoft.com/office/officeart/2005/8/layout/hList1"/>
    <dgm:cxn modelId="{237C4E29-F4CE-48D5-85D3-8EC8705D3FE2}" type="presOf" srcId="{801C344A-E2BE-47F3-8D46-8072CEB08437}" destId="{23914DF9-5697-4948-AF92-57EAE30DA540}" srcOrd="0" destOrd="3" presId="urn:microsoft.com/office/officeart/2005/8/layout/hList1"/>
    <dgm:cxn modelId="{989EF311-D5E3-4622-8557-5B4007F1A5C0}" srcId="{0DE28F1B-EC3C-4EB3-8572-3276D43270FE}" destId="{342EC84D-6AC4-4F48-85F2-41A1484FA7CF}" srcOrd="5" destOrd="0" parTransId="{4731111F-C33D-4006-891C-85D6DCF62123}" sibTransId="{03B51C27-98C9-4E30-A283-2E128C2767B7}"/>
    <dgm:cxn modelId="{086689A5-ACE1-4A94-BB5D-C9DC1035485D}" srcId="{8E8F3FBD-9F36-4803-A498-FAB45958190C}" destId="{4BFEEDFF-A65E-414D-AD3E-AC4EAD504C27}" srcOrd="9" destOrd="0" parTransId="{2AA4DCC2-4A6A-4028-8677-4D39CAC195C5}" sibTransId="{052841FB-9089-4EFB-A5C1-3053588DEA7C}"/>
    <dgm:cxn modelId="{3AB7683B-47A3-44A5-BD73-9E7BFE63385D}" type="presOf" srcId="{CD4A3622-C170-4AF2-8BCF-5C4F42C1F4DA}" destId="{23914DF9-5697-4948-AF92-57EAE30DA540}" srcOrd="0" destOrd="2" presId="urn:microsoft.com/office/officeart/2005/8/layout/hList1"/>
    <dgm:cxn modelId="{4F19756C-F535-4DF5-BF0B-8BCB9D174EED}" srcId="{0DE28F1B-EC3C-4EB3-8572-3276D43270FE}" destId="{1211EF4A-0300-4BC3-899A-FB3AC1F4A540}" srcOrd="4" destOrd="0" parTransId="{0CF31EDD-74BD-48E3-A83B-9F2C5FD18D88}" sibTransId="{F0B52E8F-C926-40BD-A225-CD1BF9137171}"/>
    <dgm:cxn modelId="{779AF69B-8187-43E1-842F-AA1C03505A1F}" type="presOf" srcId="{D28683AF-DB9A-4ED5-A6F7-E020A8F8E73D}" destId="{0CA862B3-2E17-4F7A-B95F-63BCE25E01CF}" srcOrd="0" destOrd="5" presId="urn:microsoft.com/office/officeart/2005/8/layout/hList1"/>
    <dgm:cxn modelId="{05C425A8-D14D-4BF3-A64C-EF1E8DAE222B}" srcId="{3B38A0A6-F2C8-4688-8938-802715F26A15}" destId="{8E8F3FBD-9F36-4803-A498-FAB45958190C}" srcOrd="0" destOrd="0" parTransId="{A6F4ADB2-B8AA-47D1-AA87-C5EC821E12CE}" sibTransId="{3A8B5F78-9F6D-4027-8052-28040137B4BB}"/>
    <dgm:cxn modelId="{46326C8A-729F-446D-81EC-C952AB4716F3}" srcId="{8E8F3FBD-9F36-4803-A498-FAB45958190C}" destId="{5E58FC81-E266-4E49-A716-1F3B5C06DFE2}" srcOrd="0" destOrd="0" parTransId="{6357527D-5951-4AC5-8AB9-6A00563897E2}" sibTransId="{380498B1-7A34-4F93-8B89-9A6107578EA0}"/>
    <dgm:cxn modelId="{0EE56129-7F88-4305-A18C-995DCF22F080}" type="presOf" srcId="{5E58FC81-E266-4E49-A716-1F3B5C06DFE2}" destId="{FBC97D95-7E8E-41B2-980B-C1CE8677151C}" srcOrd="0" destOrd="0" presId="urn:microsoft.com/office/officeart/2005/8/layout/hList1"/>
    <dgm:cxn modelId="{6573A752-A6A1-417D-A7C0-BC7B532D1360}" srcId="{8E8F3FBD-9F36-4803-A498-FAB45958190C}" destId="{98B3F56C-A376-4DFE-A455-E4539E476289}" srcOrd="7" destOrd="0" parTransId="{33C18AFD-7C45-4FE5-A563-642BEB5160ED}" sibTransId="{CEBCA62A-CACC-4702-B5D9-AB1966079AA7}"/>
    <dgm:cxn modelId="{A06E2DD5-6EF6-445F-8A1F-57D8F4F38FB4}" srcId="{8E8F3FBD-9F36-4803-A498-FAB45958190C}" destId="{1DEE7213-57D0-4D14-88C4-3858DE87EE27}" srcOrd="1" destOrd="0" parTransId="{A7CC1C9C-D7AB-4F16-AACF-4191B325EAED}" sibTransId="{6B865478-3184-44F3-8BD0-2A1990717C05}"/>
    <dgm:cxn modelId="{B6E7B011-7F62-4C26-AFF5-752F391E8428}" srcId="{307531BB-CAF8-41E8-960F-39D0881C09E2}" destId="{B0C0B40A-5CDA-47B6-BE56-52622AD421DA}" srcOrd="1" destOrd="0" parTransId="{CF613A59-2F2C-4EFC-A658-0CF6885BE49D}" sibTransId="{19456D45-A58A-44F9-B034-E3E4D3BEAA44}"/>
    <dgm:cxn modelId="{CE57DD85-0E36-426C-82AC-4DCE35ED862B}" type="presOf" srcId="{307531BB-CAF8-41E8-960F-39D0881C09E2}" destId="{7AE36803-F442-4D87-943A-B954E626C382}" srcOrd="0" destOrd="0" presId="urn:microsoft.com/office/officeart/2005/8/layout/hList1"/>
    <dgm:cxn modelId="{19354840-B06E-4899-8E62-F133D2ABA633}" type="presOf" srcId="{4BFEEDFF-A65E-414D-AD3E-AC4EAD504C27}" destId="{FBC97D95-7E8E-41B2-980B-C1CE8677151C}" srcOrd="0" destOrd="9" presId="urn:microsoft.com/office/officeart/2005/8/layout/hList1"/>
    <dgm:cxn modelId="{F9ADD4C6-8F62-4BB6-809D-E42DE38DB883}" type="presOf" srcId="{1211EF4A-0300-4BC3-899A-FB3AC1F4A540}" destId="{23914DF9-5697-4948-AF92-57EAE30DA540}" srcOrd="0" destOrd="4" presId="urn:microsoft.com/office/officeart/2005/8/layout/hList1"/>
    <dgm:cxn modelId="{3B299E53-A424-4D6F-B3D7-D74825D52907}" type="presOf" srcId="{B0C0B40A-5CDA-47B6-BE56-52622AD421DA}" destId="{0CA862B3-2E17-4F7A-B95F-63BCE25E01CF}" srcOrd="0" destOrd="1" presId="urn:microsoft.com/office/officeart/2005/8/layout/hList1"/>
    <dgm:cxn modelId="{482D10DA-D5D0-406E-B2E3-25759EC41155}" type="presParOf" srcId="{F17DF15D-5C51-4B41-9704-6615358714C8}" destId="{6E94A0F9-95F0-45BD-9388-8AA9B28A0303}" srcOrd="0" destOrd="0" presId="urn:microsoft.com/office/officeart/2005/8/layout/hList1"/>
    <dgm:cxn modelId="{D298AA16-B71F-458F-8B46-87B43D59B7FD}" type="presParOf" srcId="{6E94A0F9-95F0-45BD-9388-8AA9B28A0303}" destId="{4A5A55C5-4DFB-483F-9743-5BF299A0571F}" srcOrd="0" destOrd="0" presId="urn:microsoft.com/office/officeart/2005/8/layout/hList1"/>
    <dgm:cxn modelId="{A77EDAC0-74B6-43A1-AA01-64637F2A8DA9}" type="presParOf" srcId="{6E94A0F9-95F0-45BD-9388-8AA9B28A0303}" destId="{FBC97D95-7E8E-41B2-980B-C1CE8677151C}" srcOrd="1" destOrd="0" presId="urn:microsoft.com/office/officeart/2005/8/layout/hList1"/>
    <dgm:cxn modelId="{D129167E-DD6F-44BC-873A-4FE4C64A0CC5}" type="presParOf" srcId="{F17DF15D-5C51-4B41-9704-6615358714C8}" destId="{C988F26B-4900-4CD0-BE31-9325755DB1CE}" srcOrd="1" destOrd="0" presId="urn:microsoft.com/office/officeart/2005/8/layout/hList1"/>
    <dgm:cxn modelId="{2ADD213D-C56F-49E1-AE40-54E24A4F6AE2}" type="presParOf" srcId="{F17DF15D-5C51-4B41-9704-6615358714C8}" destId="{66589DB5-540A-4AF4-BE38-959E7845E50B}" srcOrd="2" destOrd="0" presId="urn:microsoft.com/office/officeart/2005/8/layout/hList1"/>
    <dgm:cxn modelId="{B13E8472-A771-4E56-A406-AC66661F0455}" type="presParOf" srcId="{66589DB5-540A-4AF4-BE38-959E7845E50B}" destId="{7AE36803-F442-4D87-943A-B954E626C382}" srcOrd="0" destOrd="0" presId="urn:microsoft.com/office/officeart/2005/8/layout/hList1"/>
    <dgm:cxn modelId="{D48B4407-58B8-4841-8834-EB9A251B828C}" type="presParOf" srcId="{66589DB5-540A-4AF4-BE38-959E7845E50B}" destId="{0CA862B3-2E17-4F7A-B95F-63BCE25E01CF}" srcOrd="1" destOrd="0" presId="urn:microsoft.com/office/officeart/2005/8/layout/hList1"/>
    <dgm:cxn modelId="{C14550F9-5FE8-4C0D-A9AA-5FFF10851066}" type="presParOf" srcId="{F17DF15D-5C51-4B41-9704-6615358714C8}" destId="{05EE63F6-7A32-4CB7-B40E-0F85BED0EF24}" srcOrd="3" destOrd="0" presId="urn:microsoft.com/office/officeart/2005/8/layout/hList1"/>
    <dgm:cxn modelId="{85389A38-F624-4D6F-B1F5-A3BEFA18A68F}" type="presParOf" srcId="{F17DF15D-5C51-4B41-9704-6615358714C8}" destId="{54AF3CA8-8A6A-4E2F-8A41-5E71326E96D2}" srcOrd="4" destOrd="0" presId="urn:microsoft.com/office/officeart/2005/8/layout/hList1"/>
    <dgm:cxn modelId="{5D73A78A-358F-4427-97B7-540426C8B13C}" type="presParOf" srcId="{54AF3CA8-8A6A-4E2F-8A41-5E71326E96D2}" destId="{13814B0D-869C-47BE-9C16-8596592B582F}" srcOrd="0" destOrd="0" presId="urn:microsoft.com/office/officeart/2005/8/layout/hList1"/>
    <dgm:cxn modelId="{B1E3B3D5-418B-4FF0-B8E2-8E6D8BD07E40}" type="presParOf" srcId="{54AF3CA8-8A6A-4E2F-8A41-5E71326E96D2}" destId="{23914DF9-5697-4948-AF92-57EAE30DA5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BEF68B-5A97-495D-80EE-47D0E39022B8}">
      <dsp:nvSpPr>
        <dsp:cNvPr id="0" name=""/>
        <dsp:cNvSpPr/>
      </dsp:nvSpPr>
      <dsp:spPr>
        <a:xfrm>
          <a:off x="92" y="0"/>
          <a:ext cx="2822657" cy="5661248"/>
        </a:xfrm>
        <a:prstGeom prst="roundRect">
          <a:avLst>
            <a:gd name="adj" fmla="val 10000"/>
          </a:avLst>
        </a:prstGeom>
        <a:solidFill>
          <a:srgbClr val="EDCC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ФГОС НОО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16. ООП НОО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реализуется организацией, осуществляющей образовательную деятельность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через организацию урочной и внеурочной деятельности </a:t>
          </a: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 соответствии с санитарно-эпидемиологическими правилами и нормативами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2" y="2264499"/>
        <a:ext cx="2822657" cy="2264499"/>
      </dsp:txXfrm>
    </dsp:sp>
    <dsp:sp modelId="{D1CF450D-821B-449B-B507-AD60CC55F61A}">
      <dsp:nvSpPr>
        <dsp:cNvPr id="0" name=""/>
        <dsp:cNvSpPr/>
      </dsp:nvSpPr>
      <dsp:spPr>
        <a:xfrm>
          <a:off x="712531" y="0"/>
          <a:ext cx="1282178" cy="11771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CE91B-7185-4077-A5E2-AEA135AB50B9}">
      <dsp:nvSpPr>
        <dsp:cNvPr id="0" name=""/>
        <dsp:cNvSpPr/>
      </dsp:nvSpPr>
      <dsp:spPr>
        <a:xfrm>
          <a:off x="2957813" y="0"/>
          <a:ext cx="2826100" cy="5661248"/>
        </a:xfrm>
        <a:prstGeom prst="roundRect">
          <a:avLst>
            <a:gd name="adj" fmla="val 10000"/>
          </a:avLst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ФГОС ООО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13.ООП ООО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реализуется образовательным учреждением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через урочную и внеурочную деятельность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 соблюдением требований государственных санитарно-эпидемиологических правил и нормативов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57813" y="2264499"/>
        <a:ext cx="2826100" cy="2264499"/>
      </dsp:txXfrm>
    </dsp:sp>
    <dsp:sp modelId="{82B84620-CF20-44BD-AEE7-D7AB265B7076}">
      <dsp:nvSpPr>
        <dsp:cNvPr id="0" name=""/>
        <dsp:cNvSpPr/>
      </dsp:nvSpPr>
      <dsp:spPr>
        <a:xfrm>
          <a:off x="3599911" y="0"/>
          <a:ext cx="1441137" cy="12320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21684-0167-44F3-9AD4-8824A59D19FA}">
      <dsp:nvSpPr>
        <dsp:cNvPr id="0" name=""/>
        <dsp:cNvSpPr/>
      </dsp:nvSpPr>
      <dsp:spPr>
        <a:xfrm>
          <a:off x="5818210" y="0"/>
          <a:ext cx="2822657" cy="566124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ФГОС СОО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13. ООП СОО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реализуется организацией, осуществляющей образовательную деятельность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через урочную и внеурочную деятельность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 соблюдением требований государственных санитарно-эпидемиологических правил и </a:t>
          </a:r>
          <a:r>
            <a:rPr lang="ru-RU" sz="1600" b="1" kern="1200" dirty="0" smtClean="0">
              <a:solidFill>
                <a:schemeClr val="tx1"/>
              </a:solidFill>
            </a:rPr>
            <a:t>нормативов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818210" y="2264499"/>
        <a:ext cx="2822657" cy="2264499"/>
      </dsp:txXfrm>
    </dsp:sp>
    <dsp:sp modelId="{F0FB5BB3-2AD6-4637-AC39-7D1173B6E0F8}">
      <dsp:nvSpPr>
        <dsp:cNvPr id="0" name=""/>
        <dsp:cNvSpPr/>
      </dsp:nvSpPr>
      <dsp:spPr>
        <a:xfrm>
          <a:off x="6646259" y="0"/>
          <a:ext cx="1225037" cy="11098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E231E-E308-4D21-BB2F-C50FEAA1C75C}">
      <dsp:nvSpPr>
        <dsp:cNvPr id="0" name=""/>
        <dsp:cNvSpPr/>
      </dsp:nvSpPr>
      <dsp:spPr>
        <a:xfrm>
          <a:off x="2116032" y="5391622"/>
          <a:ext cx="3781346" cy="26962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5A55C5-4DFB-483F-9743-5BF299A0571F}">
      <dsp:nvSpPr>
        <dsp:cNvPr id="0" name=""/>
        <dsp:cNvSpPr/>
      </dsp:nvSpPr>
      <dsp:spPr>
        <a:xfrm>
          <a:off x="2693" y="206381"/>
          <a:ext cx="2626527" cy="66397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БЮДЖЕТНЫЙ СЕКТОР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693" y="206381"/>
        <a:ext cx="2626527" cy="663979"/>
      </dsp:txXfrm>
    </dsp:sp>
    <dsp:sp modelId="{FBC97D95-7E8E-41B2-980B-C1CE8677151C}">
      <dsp:nvSpPr>
        <dsp:cNvPr id="0" name=""/>
        <dsp:cNvSpPr/>
      </dsp:nvSpPr>
      <dsp:spPr>
        <a:xfrm>
          <a:off x="2693" y="870360"/>
          <a:ext cx="2626527" cy="504393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Закрепление социальных обязательств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/>
            <a:t>Кодификация программ (услуг)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/>
            <a:t>Введение минимальных требований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/>
            <a:t>Введение механизма формирования государственного заказа (возраст, содержание, целевые группы)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/>
            <a:t>Модульное устройство программ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/>
            <a:t>Формирование отдельного задания на ДО для школ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Модульная организация программ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Многоканальное финансирование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Персонифицированный учет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Частично-платные услуги</a:t>
          </a:r>
          <a:endParaRPr lang="ru-RU" sz="1400" b="1" kern="1200" dirty="0"/>
        </a:p>
      </dsp:txBody>
      <dsp:txXfrm>
        <a:off x="2693" y="870360"/>
        <a:ext cx="2626527" cy="5043937"/>
      </dsp:txXfrm>
    </dsp:sp>
    <dsp:sp modelId="{7AE36803-F442-4D87-943A-B954E626C382}">
      <dsp:nvSpPr>
        <dsp:cNvPr id="0" name=""/>
        <dsp:cNvSpPr/>
      </dsp:nvSpPr>
      <dsp:spPr>
        <a:xfrm>
          <a:off x="2996935" y="206381"/>
          <a:ext cx="2626527" cy="663979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СЕМЬИ И ДЕТИ</a:t>
          </a:r>
          <a:endParaRPr lang="ru-RU" sz="1800" kern="1200" dirty="0"/>
        </a:p>
      </dsp:txBody>
      <dsp:txXfrm>
        <a:off x="2996935" y="206381"/>
        <a:ext cx="2626527" cy="663979"/>
      </dsp:txXfrm>
    </dsp:sp>
    <dsp:sp modelId="{0CA862B3-2E17-4F7A-B95F-63BCE25E01CF}">
      <dsp:nvSpPr>
        <dsp:cNvPr id="0" name=""/>
        <dsp:cNvSpPr/>
      </dsp:nvSpPr>
      <dsp:spPr>
        <a:xfrm>
          <a:off x="2996935" y="870360"/>
          <a:ext cx="2626527" cy="5043937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Навигаторы услуг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Электронная запись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err="1" smtClean="0"/>
            <a:t>Учет</a:t>
          </a:r>
          <a:r>
            <a:rPr lang="ru-RU" sz="1500" b="1" kern="1200" dirty="0" smtClean="0"/>
            <a:t> времени и достижений в образовательных траекториях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Предоставление городских пространств и помещений для неформальных самодеятельных практик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b="1" kern="1200" dirty="0" smtClean="0"/>
            <a:t>Мобилизационные механизмы вовлечения детей из неблагополучных семей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Интернет и медиа</a:t>
          </a:r>
        </a:p>
      </dsp:txBody>
      <dsp:txXfrm>
        <a:off x="2996935" y="870360"/>
        <a:ext cx="2626527" cy="5043937"/>
      </dsp:txXfrm>
    </dsp:sp>
    <dsp:sp modelId="{13814B0D-869C-47BE-9C16-8596592B582F}">
      <dsp:nvSpPr>
        <dsp:cNvPr id="0" name=""/>
        <dsp:cNvSpPr/>
      </dsp:nvSpPr>
      <dsp:spPr>
        <a:xfrm>
          <a:off x="5991176" y="206381"/>
          <a:ext cx="2626527" cy="66397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800" b="1" kern="1200" dirty="0" smtClean="0">
              <a:solidFill>
                <a:schemeClr val="tx1"/>
              </a:solidFill>
            </a:rPr>
            <a:t>НЕГОСУДАРСТВЕННЫЙ СЕКТОР И ГЧП</a:t>
          </a:r>
          <a:endParaRPr lang="ru-RU" sz="1800" kern="1200" dirty="0"/>
        </a:p>
      </dsp:txBody>
      <dsp:txXfrm>
        <a:off x="5991176" y="206381"/>
        <a:ext cx="2626527" cy="663979"/>
      </dsp:txXfrm>
    </dsp:sp>
    <dsp:sp modelId="{23914DF9-5697-4948-AF92-57EAE30DA540}">
      <dsp:nvSpPr>
        <dsp:cNvPr id="0" name=""/>
        <dsp:cNvSpPr/>
      </dsp:nvSpPr>
      <dsp:spPr>
        <a:xfrm>
          <a:off x="5991176" y="870360"/>
          <a:ext cx="2626527" cy="504393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Предоставление права коммерческим организациям реализовывать образовательные программы в качестве основного вида деятельности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1500" b="1" kern="1200" dirty="0" smtClean="0"/>
            <a:t>Конкурентный доступ к бюджетным средствам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Льготы по налогу на имущество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1500" b="1" kern="1200" dirty="0" smtClean="0"/>
            <a:t>Льготы на аренду, льготные тарифы, кредиты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1500" b="1" kern="1200" dirty="0" smtClean="0"/>
            <a:t>Равные принципы начисления стажа, распространение профессиональных льгот</a:t>
          </a:r>
          <a:endParaRPr lang="ru-RU" sz="1500" b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ГЧП в развитии инфраструктуры и управлении собственностью</a:t>
          </a:r>
          <a:endParaRPr lang="ru-RU" sz="1500" b="1" kern="1200" dirty="0"/>
        </a:p>
      </dsp:txBody>
      <dsp:txXfrm>
        <a:off x="5991176" y="870360"/>
        <a:ext cx="2626527" cy="504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57272-FF97-47CF-A5F7-86CD1ABAA6D8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3B6B-F169-43DB-9F3F-7A9DA05B0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40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607D43BE-B106-47B5-A614-6A3CFBA8776B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5AB8F7-D488-4048-8CE2-84F38767DF18}" type="slidenum">
              <a:rPr lang="ru-RU" altLang="ru-RU" sz="1200"/>
              <a:pPr algn="r"/>
              <a:t>3</a:t>
            </a:fld>
            <a:endParaRPr lang="ru-RU" altLang="ru-RU" sz="1200"/>
          </a:p>
        </p:txBody>
      </p:sp>
      <p:sp>
        <p:nvSpPr>
          <p:cNvPr id="1065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E0418A-FEA3-4372-92B7-D419D6A42905}" type="slidenum">
              <a:rPr lang="ru-RU" altLang="ru-RU" sz="1200"/>
              <a:pPr algn="r"/>
              <a:t>3</a:t>
            </a:fld>
            <a:endParaRPr lang="ru-RU" altLang="ru-RU" sz="1200"/>
          </a:p>
        </p:txBody>
      </p:sp>
      <p:sp>
        <p:nvSpPr>
          <p:cNvPr id="106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3100"/>
            <a:ext cx="4591050" cy="3443288"/>
          </a:xfrm>
          <a:noFill/>
          <a:ln/>
        </p:spPr>
      </p:sp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312324" name="Slide Number Placeholder 3"/>
          <p:cNvSpPr txBox="1">
            <a:spLocks noGrp="1"/>
          </p:cNvSpPr>
          <p:nvPr/>
        </p:nvSpPr>
        <p:spPr bwMode="auto">
          <a:xfrm>
            <a:off x="3884364" y="8686507"/>
            <a:ext cx="2972016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7ABCAF-0109-4F98-81A2-046324AF09A6}" type="slidenum">
              <a:rPr lang="en-US" sz="1200" b="0">
                <a:latin typeface="Calibri" pitchFamily="34" charset="0"/>
              </a:rPr>
              <a:pPr algn="r"/>
              <a:t>4</a:t>
            </a:fld>
            <a:endParaRPr lang="en-US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312324" name="Slide Number Placeholder 3"/>
          <p:cNvSpPr txBox="1">
            <a:spLocks noGrp="1"/>
          </p:cNvSpPr>
          <p:nvPr/>
        </p:nvSpPr>
        <p:spPr bwMode="auto">
          <a:xfrm>
            <a:off x="3884364" y="8686507"/>
            <a:ext cx="2972016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7ABCAF-0109-4F98-81A2-046324AF09A6}" type="slidenum">
              <a:rPr lang="en-US" sz="1200" b="0">
                <a:latin typeface="Calibri" pitchFamily="34" charset="0"/>
              </a:rPr>
              <a:pPr algn="r"/>
              <a:t>16</a:t>
            </a:fld>
            <a:endParaRPr lang="en-US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3B6B-F169-43DB-9F3F-7A9DA05B0C7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3B6B-F169-43DB-9F3F-7A9DA05B0C7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3B6B-F169-43DB-9F3F-7A9DA05B0C7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9856-4892-4181-8421-931A38E93115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A13F-6CB1-4E05-826A-96949DDE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.document.kremlin.ru/page.aspx?1610850" TargetMode="External"/><Relationship Id="rId7" Type="http://schemas.openxmlformats.org/officeDocument/2006/relationships/hyperlink" Target="http://www.firo.ru/wp-content/uploads/2015/06/Recomendation_11.06.2015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ro.ru/wp-content/uploads/2015/06/Plan.pdf" TargetMode="External"/><Relationship Id="rId5" Type="http://schemas.openxmlformats.org/officeDocument/2006/relationships/hyperlink" Target="http://www.firo.ru/wp-content/uploads/2015/06/Concepcia.pdf" TargetMode="External"/><Relationship Id="rId4" Type="http://schemas.openxmlformats.org/officeDocument/2006/relationships/hyperlink" Target="http://www.firo.ru/wp-content/uploads/2015/06/FCPRO_2016-2020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24936" cy="230668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Особенности интеграции общего и дополнительного образования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 условиях реализации требований ФГОС ОО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4869160"/>
            <a:ext cx="6835080" cy="158417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>
                <a:solidFill>
                  <a:srgbClr val="2806BA"/>
                </a:solidFill>
              </a:rPr>
              <a:t>Кошелева Марина Евгеньевна, </a:t>
            </a:r>
          </a:p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к.пед.н</a:t>
            </a:r>
            <a:r>
              <a:rPr lang="ru-RU" b="1" dirty="0" smtClean="0">
                <a:solidFill>
                  <a:schemeClr val="tx1"/>
                </a:solidFill>
              </a:rPr>
              <a:t>., проректор по организационно-методической работе ГОАУ ДПО ПК ИРО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3687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44279019"/>
              </p:ext>
            </p:extLst>
          </p:nvPr>
        </p:nvGraphicFramePr>
        <p:xfrm>
          <a:off x="0" y="188640"/>
          <a:ext cx="9144000" cy="774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23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ФГОС НОО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3DCF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ФГОС 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ФГОС СОО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572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806BA"/>
                          </a:solidFill>
                        </a:rPr>
                        <a:t>Программы отдельных учебных предметов, курсов должны содержать:</a:t>
                      </a:r>
                    </a:p>
                    <a:p>
                      <a:r>
                        <a:rPr lang="ru-RU" sz="1600" dirty="0" smtClean="0"/>
                        <a:t>1) пояснительную записку, в которой конкретизируются общие цели НОО с учетом специфики учебного предмета, курса;</a:t>
                      </a:r>
                    </a:p>
                    <a:p>
                      <a:r>
                        <a:rPr lang="ru-RU" sz="1600" dirty="0" smtClean="0"/>
                        <a:t>2) общую характеристику учебного предмета, курса;</a:t>
                      </a:r>
                    </a:p>
                    <a:p>
                      <a:r>
                        <a:rPr lang="ru-RU" sz="1600" dirty="0" smtClean="0"/>
                        <a:t>3) описание места учебного предмета, курса в учебном плане;</a:t>
                      </a:r>
                    </a:p>
                    <a:p>
                      <a:r>
                        <a:rPr lang="ru-RU" sz="1600" dirty="0" smtClean="0"/>
                        <a:t>4) описание ценностных ориентиров содержания учебного предмета;</a:t>
                      </a:r>
                    </a:p>
                    <a:p>
                      <a:r>
                        <a:rPr lang="ru-RU" sz="1600" dirty="0" smtClean="0"/>
                        <a:t>5) личностные, </a:t>
                      </a:r>
                      <a:r>
                        <a:rPr lang="ru-RU" sz="1600" dirty="0" err="1" smtClean="0"/>
                        <a:t>метапредметные</a:t>
                      </a:r>
                      <a:r>
                        <a:rPr lang="ru-RU" sz="1600" dirty="0" smtClean="0"/>
                        <a:t> и предметные результаты освоения конкретного учебного предмета, курса;</a:t>
                      </a:r>
                    </a:p>
                    <a:p>
                      <a:r>
                        <a:rPr lang="ru-RU" sz="1600" dirty="0" smtClean="0"/>
                        <a:t>6) содержание учебного предмета, курса;</a:t>
                      </a:r>
                    </a:p>
                    <a:p>
                      <a:r>
                        <a:rPr lang="ru-RU" sz="1600" dirty="0" smtClean="0"/>
                        <a:t>7) тематическое планирование с определением основных видов учебной деятельности обучающихся;</a:t>
                      </a:r>
                    </a:p>
                    <a:p>
                      <a:r>
                        <a:rPr lang="ru-RU" sz="1600" dirty="0" smtClean="0"/>
                        <a:t>8) описание материально-технического обеспечения образовательной деятельности</a:t>
                      </a:r>
                    </a:p>
                    <a:p>
                      <a:endParaRPr lang="ru-RU" sz="16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2806BA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предметов, курсов должны содержать: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пояснительную записку, в которой конкретизируются общие цели ООО с учетом специфики учебного предмета;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общую характеристику учебного предмета, курса;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описание места учебного предмета, курса в учебном плане;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личностные,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предметные результаты освоения конкретного учебного предмета, курса;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содержание учебного предмета, курса;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6) тематическое планирование с определением основных видов учебной деятельности;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7) описание учебно-методического и материально-технического обеспечения образовательной деятельности;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8) планируемые результаты изучения учебного предмета, курса.</a:t>
                      </a:r>
                    </a:p>
                    <a:p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Программы курсов внеурочной деятельности должны содержать:</a:t>
                      </a:r>
                    </a:p>
                    <a:p>
                      <a:r>
                        <a:rPr lang="ru-RU" sz="1600" b="1" dirty="0" smtClean="0"/>
                        <a:t>1) пояснительную записку, в которой конкретизируются общие цели СОО с учетом специфики курса  ВУД;</a:t>
                      </a:r>
                    </a:p>
                    <a:p>
                      <a:r>
                        <a:rPr lang="ru-RU" sz="1600" b="1" dirty="0" smtClean="0"/>
                        <a:t>2) общую характеристику курса ВУД;</a:t>
                      </a:r>
                    </a:p>
                    <a:p>
                      <a:r>
                        <a:rPr lang="ru-RU" sz="1600" b="1" dirty="0" smtClean="0"/>
                        <a:t>3) личностные и </a:t>
                      </a:r>
                      <a:r>
                        <a:rPr lang="ru-RU" sz="1600" b="1" dirty="0" err="1" smtClean="0"/>
                        <a:t>метапредметные</a:t>
                      </a:r>
                      <a:r>
                        <a:rPr lang="ru-RU" sz="1600" b="1" dirty="0" smtClean="0"/>
                        <a:t> результаты освоения курса ВУД;</a:t>
                      </a:r>
                    </a:p>
                    <a:p>
                      <a:r>
                        <a:rPr lang="ru-RU" sz="1600" b="1" dirty="0" smtClean="0"/>
                        <a:t>4) содержание курса ВУД;</a:t>
                      </a:r>
                    </a:p>
                    <a:p>
                      <a:r>
                        <a:rPr lang="ru-RU" sz="1600" b="1" dirty="0" smtClean="0"/>
                        <a:t>5) тематическое планирование с определением основных видов ВУД обучающихся;</a:t>
                      </a:r>
                    </a:p>
                    <a:p>
                      <a:r>
                        <a:rPr lang="ru-RU" sz="1600" b="1" dirty="0" smtClean="0"/>
                        <a:t>6) описание учебно-методического и материально-технического обеспечения курса  ВУД</a:t>
                      </a:r>
                    </a:p>
                    <a:p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453725549"/>
              </p:ext>
            </p:extLst>
          </p:nvPr>
        </p:nvGraphicFramePr>
        <p:xfrm>
          <a:off x="215008" y="131550"/>
          <a:ext cx="8928992" cy="672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3442592"/>
              </a:tblGrid>
              <a:tr h="6089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ФГОС НОО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3DCF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ФГОС 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ФГОС СОО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175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Программа воспитания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и социализации обучающихся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должна быть направлена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на обеспечение духовно-нравственного развития обучающихся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в единстве урочной, внеурочной и внешкольной деятельности,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в совместной педагогической работе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организации, осуществляющей образовательную деятельность,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семьи и других институтов общества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53136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653136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81128"/>
            <a:ext cx="247233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21280539"/>
              </p:ext>
            </p:extLst>
          </p:nvPr>
        </p:nvGraphicFramePr>
        <p:xfrm>
          <a:off x="215008" y="131550"/>
          <a:ext cx="8928992" cy="675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3442592"/>
              </a:tblGrid>
              <a:tr h="23666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ФГОС НОО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3DCF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ФГОС 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ФГОС СОО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60690">
                <a:tc gridSpan="3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является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организационным механизмом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реализации ООП ОО</a:t>
                      </a: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учитывает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интересы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обучающихся и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возможности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организации, осуществляющей образовательную деятельность</a:t>
                      </a:r>
                    </a:p>
                    <a:p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состав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структуру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направлений,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формы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организации,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объем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внеурочной деятельности для обучающихся при получении общего образования </a:t>
                      </a: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2806BA"/>
                          </a:solidFill>
                          <a:latin typeface="+mn-lt"/>
                          <a:ea typeface="+mn-ea"/>
                          <a:cs typeface="+mn-cs"/>
                        </a:rPr>
                        <a:t>НОО - до 1350 часов за четыре года обучения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2806BA"/>
                          </a:solidFill>
                          <a:latin typeface="+mn-lt"/>
                          <a:ea typeface="+mn-ea"/>
                          <a:cs typeface="+mn-cs"/>
                        </a:rPr>
                        <a:t>ООО - до 1750 часов за пять лет обучения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2806BA"/>
                          </a:solidFill>
                          <a:latin typeface="+mn-lt"/>
                          <a:ea typeface="+mn-ea"/>
                          <a:cs typeface="+mn-cs"/>
                        </a:rPr>
                        <a:t>СОО - до 700 часов за два года обучения</a:t>
                      </a: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017214719"/>
              </p:ext>
            </p:extLst>
          </p:nvPr>
        </p:nvGraphicFramePr>
        <p:xfrm>
          <a:off x="-1" y="0"/>
          <a:ext cx="9144001" cy="672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256"/>
                <a:gridCol w="2809256"/>
                <a:gridCol w="3525489"/>
              </a:tblGrid>
              <a:tr h="6089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ФГОС НОО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3DCF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ФГОС 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ФГОС СОО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17503">
                <a:tc gridSpan="3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2806BA"/>
                          </a:solidFill>
                        </a:rPr>
                        <a:t>Финансово-экономические условия реализации ООП ОО </a:t>
                      </a:r>
                    </a:p>
                    <a:p>
                      <a:pPr algn="ctr"/>
                      <a:r>
                        <a:rPr lang="ru-RU" sz="2400" b="1" dirty="0" smtClean="0"/>
                        <a:t>должны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обеспечивать реализацию </a:t>
                      </a:r>
                      <a:r>
                        <a:rPr lang="ru-RU" sz="2400" b="1" dirty="0" smtClean="0"/>
                        <a:t>обязательной части основной образовательной программы основного общего образования и части, формируемой участниками образовательных отношени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й,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включая внеурочную деятельность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  <a:p>
                      <a:endParaRPr lang="ru-RU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2806BA"/>
                </a:solidFill>
              </a:rPr>
              <a:t>Предлагаю поразмышлять над вопросами …</a:t>
            </a:r>
            <a:endParaRPr lang="ru-RU" i="1" dirty="0">
              <a:solidFill>
                <a:srgbClr val="2806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Вокруг чего интегрируется сегодня общее и дополнительной образование?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Общее и дополнительное образование интегрируется вокруг требований ФГОС ОО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 результатам освоения ООП ОО и к наличию в школе внеурочной деятельности школьников как механизма реализации ООП ОО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4" name="Picture 1" descr="C:\Users\Мама\Desktop\Картинки Высказывания\fgos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45224"/>
            <a:ext cx="230425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2806BA"/>
                </a:solidFill>
              </a:rPr>
              <a:t>Предлагаю поразмышлять над вопросами …</a:t>
            </a:r>
            <a:endParaRPr lang="ru-RU" i="1" dirty="0">
              <a:solidFill>
                <a:srgbClr val="2806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Зачем нужна интеграция общего и дополнительного образования?</a:t>
            </a:r>
          </a:p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C:\Users\Мама\Desktop\Картинки Высказывания\i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013176"/>
            <a:ext cx="1600200" cy="16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F7781189-CFDF-403B-B9CB-20CB065B3834}" type="slidenum">
              <a:rPr lang="ru-RU" sz="1200" b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16</a:t>
            </a:fld>
            <a:endParaRPr lang="ru-RU" sz="1200" b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79388" y="1341438"/>
            <a:ext cx="2663825" cy="68421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ЛИЧНОСТНЫЕ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205163" y="1341438"/>
            <a:ext cx="2519362" cy="684212"/>
          </a:xfrm>
          <a:prstGeom prst="roundRect">
            <a:avLst>
              <a:gd name="adj" fmla="val 16667"/>
            </a:avLst>
          </a:prstGeom>
          <a:solidFill>
            <a:srgbClr val="00CC66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194425" y="1341438"/>
            <a:ext cx="2698750" cy="68421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ПРЕДМЕТНЫЕ</a:t>
            </a:r>
          </a:p>
        </p:txBody>
      </p:sp>
      <p:sp>
        <p:nvSpPr>
          <p:cNvPr id="311303" name="AutoShape 8"/>
          <p:cNvSpPr>
            <a:spLocks noChangeArrowheads="1"/>
          </p:cNvSpPr>
          <p:nvPr/>
        </p:nvSpPr>
        <p:spPr bwMode="auto">
          <a:xfrm>
            <a:off x="179388" y="2276475"/>
            <a:ext cx="2663825" cy="10810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800" b="1" u="sng" dirty="0" smtClean="0">
                <a:solidFill>
                  <a:srgbClr val="FF0000"/>
                </a:solidFill>
                <a:latin typeface="Arial" pitchFamily="34" charset="0"/>
              </a:rPr>
              <a:t>Самоопределение</a:t>
            </a:r>
            <a:endParaRPr lang="ru-RU" sz="1800" b="1" u="sng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внутренняя позиция </a:t>
            </a:r>
            <a:r>
              <a:rPr lang="ru-RU" sz="1200" b="1" dirty="0" smtClean="0">
                <a:latin typeface="Arial" pitchFamily="34" charset="0"/>
              </a:rPr>
              <a:t>школьника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с</a:t>
            </a:r>
            <a:r>
              <a:rPr lang="ru-RU" sz="1200" b="1" dirty="0" smtClean="0">
                <a:latin typeface="Arial" pitchFamily="34" charset="0"/>
              </a:rPr>
              <a:t>амоидентификация</a:t>
            </a: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самоуважение </a:t>
            </a:r>
            <a:r>
              <a:rPr lang="ru-RU" sz="1200" b="1" dirty="0">
                <a:latin typeface="Arial" pitchFamily="34" charset="0"/>
              </a:rPr>
              <a:t>и самооценка</a:t>
            </a:r>
          </a:p>
        </p:txBody>
      </p:sp>
      <p:sp>
        <p:nvSpPr>
          <p:cNvPr id="311304" name="AutoShape 9"/>
          <p:cNvSpPr>
            <a:spLocks noChangeArrowheads="1"/>
          </p:cNvSpPr>
          <p:nvPr/>
        </p:nvSpPr>
        <p:spPr bwMode="auto">
          <a:xfrm>
            <a:off x="179388" y="3573463"/>
            <a:ext cx="2663825" cy="1009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800" b="1" u="sng" dirty="0" err="1" smtClean="0">
                <a:solidFill>
                  <a:srgbClr val="FF0000"/>
                </a:solidFill>
                <a:latin typeface="Arial" pitchFamily="34" charset="0"/>
              </a:rPr>
              <a:t>Смыслообразование</a:t>
            </a:r>
            <a:endParaRPr lang="ru-RU" sz="1800" b="1" u="sng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мотивация </a:t>
            </a:r>
            <a:endParaRPr lang="ru-RU" sz="1200" b="1" dirty="0" smtClean="0">
              <a:latin typeface="Arial" pitchFamily="34" charset="0"/>
            </a:endParaRP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(</a:t>
            </a:r>
            <a:r>
              <a:rPr lang="ru-RU" sz="1200" b="1" dirty="0">
                <a:latin typeface="Arial" pitchFamily="34" charset="0"/>
              </a:rPr>
              <a:t>учебная, </a:t>
            </a:r>
            <a:r>
              <a:rPr lang="ru-RU" sz="1200" b="1" dirty="0" smtClean="0">
                <a:latin typeface="Arial" pitchFamily="34" charset="0"/>
              </a:rPr>
              <a:t>социальная)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г</a:t>
            </a:r>
            <a:r>
              <a:rPr lang="ru-RU" sz="1200" b="1" dirty="0" smtClean="0">
                <a:latin typeface="Arial" pitchFamily="34" charset="0"/>
              </a:rPr>
              <a:t>раницы собственного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знания и «незнания»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79388" y="4797425"/>
            <a:ext cx="2663825" cy="18716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800" b="1" u="sng" dirty="0" smtClean="0">
                <a:solidFill>
                  <a:srgbClr val="FF0000"/>
                </a:solidFill>
                <a:latin typeface="Arial" pitchFamily="34" charset="0"/>
              </a:rPr>
              <a:t>Нравственно-этическое </a:t>
            </a:r>
          </a:p>
          <a:p>
            <a:pPr algn="ctr" eaLnBrk="0" hangingPunct="0">
              <a:defRPr/>
            </a:pPr>
            <a:r>
              <a:rPr lang="ru-RU" sz="1800" b="1" u="sng" dirty="0" smtClean="0">
                <a:solidFill>
                  <a:srgbClr val="FF0000"/>
                </a:solidFill>
                <a:latin typeface="Arial" pitchFamily="34" charset="0"/>
              </a:rPr>
              <a:t>оценивание</a:t>
            </a:r>
          </a:p>
          <a:p>
            <a:pPr algn="ctr" eaLnBrk="0" hangingPunct="0">
              <a:defRPr/>
            </a:pPr>
            <a:r>
              <a:rPr lang="ru-RU" sz="1200" b="1" dirty="0" smtClean="0">
                <a:latin typeface="Arial" pitchFamily="34" charset="0"/>
              </a:rPr>
              <a:t>ориентация </a:t>
            </a:r>
            <a:r>
              <a:rPr lang="ru-RU" sz="1200" b="1" dirty="0">
                <a:latin typeface="Arial" pitchFamily="34" charset="0"/>
              </a:rPr>
              <a:t>на выполнение</a:t>
            </a:r>
          </a:p>
          <a:p>
            <a:pPr algn="ctr" eaLnBrk="0" hangingPunct="0">
              <a:defRPr/>
            </a:pPr>
            <a:r>
              <a:rPr lang="ru-RU" sz="1200" b="1" dirty="0">
                <a:latin typeface="Arial" pitchFamily="34" charset="0"/>
              </a:rPr>
              <a:t>морально-нравственных норм;</a:t>
            </a:r>
          </a:p>
          <a:p>
            <a:pPr algn="ctr" eaLnBrk="0" hangingPunct="0">
              <a:defRPr/>
            </a:pPr>
            <a:r>
              <a:rPr lang="ru-RU" sz="1200" b="1" dirty="0">
                <a:latin typeface="Arial" pitchFamily="34" charset="0"/>
              </a:rPr>
              <a:t>способность к решению моральных</a:t>
            </a:r>
          </a:p>
          <a:p>
            <a:pPr algn="ctr" eaLnBrk="0" hangingPunct="0">
              <a:defRPr/>
            </a:pPr>
            <a:r>
              <a:rPr lang="ru-RU" sz="1200" b="1" dirty="0">
                <a:latin typeface="Arial" pitchFamily="34" charset="0"/>
              </a:rPr>
              <a:t>проблем на основе </a:t>
            </a:r>
            <a:r>
              <a:rPr lang="ru-RU" sz="1200" b="1" dirty="0" err="1">
                <a:latin typeface="Arial" pitchFamily="34" charset="0"/>
              </a:rPr>
              <a:t>децентрации</a:t>
            </a:r>
            <a:r>
              <a:rPr lang="ru-RU" sz="1200" b="1" dirty="0">
                <a:latin typeface="Arial" pitchFamily="34" charset="0"/>
              </a:rPr>
              <a:t>;</a:t>
            </a:r>
          </a:p>
          <a:p>
            <a:pPr algn="ctr" eaLnBrk="0" hangingPunct="0">
              <a:defRPr/>
            </a:pPr>
            <a:r>
              <a:rPr lang="ru-RU" sz="1200" b="1" dirty="0">
                <a:latin typeface="Arial" pitchFamily="34" charset="0"/>
              </a:rPr>
              <a:t>оценка своих поступков</a:t>
            </a:r>
            <a:r>
              <a:rPr lang="ru-RU" sz="1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311306" name="AutoShape 11"/>
          <p:cNvSpPr>
            <a:spLocks noChangeArrowheads="1"/>
          </p:cNvSpPr>
          <p:nvPr/>
        </p:nvSpPr>
        <p:spPr bwMode="auto">
          <a:xfrm>
            <a:off x="3203575" y="2276475"/>
            <a:ext cx="2663825" cy="1296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800" b="1" u="sng" dirty="0" smtClean="0">
                <a:solidFill>
                  <a:srgbClr val="0070C0"/>
                </a:solidFill>
                <a:latin typeface="Arial" pitchFamily="34" charset="0"/>
              </a:rPr>
              <a:t>Регулятивные</a:t>
            </a:r>
            <a:endParaRPr lang="ru-RU" sz="1800" b="1" u="sng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управление своей </a:t>
            </a: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деятельностью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контроль </a:t>
            </a:r>
            <a:r>
              <a:rPr lang="ru-RU" sz="1200" b="1" dirty="0">
                <a:latin typeface="Arial" pitchFamily="34" charset="0"/>
              </a:rPr>
              <a:t>и </a:t>
            </a:r>
            <a:r>
              <a:rPr lang="ru-RU" sz="1200" b="1" dirty="0" smtClean="0">
                <a:latin typeface="Arial" pitchFamily="34" charset="0"/>
              </a:rPr>
              <a:t>коррекция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инициативность и 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самостоятельность</a:t>
            </a:r>
          </a:p>
        </p:txBody>
      </p:sp>
      <p:sp>
        <p:nvSpPr>
          <p:cNvPr id="311307" name="AutoShape 12"/>
          <p:cNvSpPr>
            <a:spLocks noChangeArrowheads="1"/>
          </p:cNvSpPr>
          <p:nvPr/>
        </p:nvSpPr>
        <p:spPr bwMode="auto">
          <a:xfrm>
            <a:off x="3203575" y="3716338"/>
            <a:ext cx="2663825" cy="8636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800" b="1" u="sng" dirty="0" smtClean="0">
                <a:solidFill>
                  <a:srgbClr val="0070C0"/>
                </a:solidFill>
                <a:latin typeface="Arial" pitchFamily="34" charset="0"/>
              </a:rPr>
              <a:t>Коммуникативные</a:t>
            </a:r>
            <a:endParaRPr lang="ru-RU" sz="1800" b="1" u="sng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речевая </a:t>
            </a:r>
            <a:r>
              <a:rPr lang="ru-RU" sz="1200" b="1" dirty="0" smtClean="0">
                <a:latin typeface="Arial" pitchFamily="34" charset="0"/>
              </a:rPr>
              <a:t>деятельность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 навыки </a:t>
            </a:r>
            <a:r>
              <a:rPr lang="ru-RU" sz="1200" b="1" dirty="0">
                <a:latin typeface="Arial" pitchFamily="34" charset="0"/>
              </a:rPr>
              <a:t>сотрудничества</a:t>
            </a:r>
          </a:p>
        </p:txBody>
      </p:sp>
      <p:sp>
        <p:nvSpPr>
          <p:cNvPr id="311308" name="AutoShape 13"/>
          <p:cNvSpPr>
            <a:spLocks noChangeArrowheads="1"/>
          </p:cNvSpPr>
          <p:nvPr/>
        </p:nvSpPr>
        <p:spPr bwMode="auto">
          <a:xfrm>
            <a:off x="3130550" y="4724400"/>
            <a:ext cx="2809875" cy="21336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800" b="1" u="sng" dirty="0" smtClean="0">
                <a:solidFill>
                  <a:srgbClr val="0070C0"/>
                </a:solidFill>
                <a:latin typeface="Arial" pitchFamily="34" charset="0"/>
              </a:rPr>
              <a:t>Познавательные</a:t>
            </a:r>
            <a:endParaRPr lang="ru-RU" b="1" u="sng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работа </a:t>
            </a:r>
            <a:r>
              <a:rPr lang="ru-RU" sz="1200" b="1" dirty="0">
                <a:latin typeface="Arial" pitchFamily="34" charset="0"/>
              </a:rPr>
              <a:t>с информацией;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работа с учебными </a:t>
            </a:r>
            <a:r>
              <a:rPr lang="ru-RU" sz="1200" b="1" dirty="0" smtClean="0">
                <a:latin typeface="Arial" pitchFamily="34" charset="0"/>
              </a:rPr>
              <a:t>моделями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использование </a:t>
            </a:r>
            <a:r>
              <a:rPr lang="ru-RU" sz="1200" b="1" dirty="0" err="1">
                <a:latin typeface="Arial" pitchFamily="34" charset="0"/>
              </a:rPr>
              <a:t>знако</a:t>
            </a:r>
            <a:r>
              <a:rPr lang="ru-RU" sz="1200" b="1" dirty="0">
                <a:latin typeface="Arial" pitchFamily="34" charset="0"/>
              </a:rPr>
              <a:t>-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символических средств, 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общих схем решения;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выполнение логических 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операций сравнения,  анализа, 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обобщения, классификации, </a:t>
            </a: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установления </a:t>
            </a:r>
            <a:r>
              <a:rPr lang="ru-RU" sz="1200" b="1" dirty="0">
                <a:latin typeface="Arial" pitchFamily="34" charset="0"/>
              </a:rPr>
              <a:t>аналогий, 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подведения под понятие</a:t>
            </a:r>
          </a:p>
        </p:txBody>
      </p:sp>
      <p:sp>
        <p:nvSpPr>
          <p:cNvPr id="311309" name="AutoShape 13"/>
          <p:cNvSpPr>
            <a:spLocks noChangeArrowheads="1"/>
          </p:cNvSpPr>
          <p:nvPr/>
        </p:nvSpPr>
        <p:spPr bwMode="auto">
          <a:xfrm>
            <a:off x="6516688" y="2276475"/>
            <a:ext cx="2143125" cy="785813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>
                <a:solidFill>
                  <a:srgbClr val="9900FF"/>
                </a:solidFill>
                <a:latin typeface="Arial" pitchFamily="34" charset="0"/>
              </a:rPr>
              <a:t>Система предметных знаний</a:t>
            </a:r>
          </a:p>
          <a:p>
            <a:pPr algn="ctr" eaLnBrk="0" hangingPunct="0"/>
            <a:r>
              <a:rPr lang="ru-RU" sz="1400" b="1" dirty="0">
                <a:latin typeface="Arial" pitchFamily="34" charset="0"/>
              </a:rPr>
              <a:t>основы системы</a:t>
            </a:r>
          </a:p>
          <a:p>
            <a:pPr algn="ctr" eaLnBrk="0" hangingPunct="0"/>
            <a:r>
              <a:rPr lang="ru-RU" sz="1400" b="1" dirty="0">
                <a:latin typeface="Arial" pitchFamily="34" charset="0"/>
              </a:rPr>
              <a:t>научных знаний</a:t>
            </a:r>
          </a:p>
        </p:txBody>
      </p:sp>
      <p:sp>
        <p:nvSpPr>
          <p:cNvPr id="311310" name="AutoShape 16"/>
          <p:cNvSpPr>
            <a:spLocks noChangeArrowheads="1"/>
          </p:cNvSpPr>
          <p:nvPr/>
        </p:nvSpPr>
        <p:spPr bwMode="auto">
          <a:xfrm>
            <a:off x="6516688" y="3645024"/>
            <a:ext cx="2143125" cy="151216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400" b="1" u="sng" dirty="0">
                <a:solidFill>
                  <a:srgbClr val="9900FF"/>
                </a:solidFill>
                <a:latin typeface="Arial" pitchFamily="34" charset="0"/>
              </a:rPr>
              <a:t>Система предметных </a:t>
            </a:r>
            <a:r>
              <a:rPr lang="ru-RU" sz="1400" b="1" u="sng" dirty="0" smtClean="0">
                <a:solidFill>
                  <a:srgbClr val="9900FF"/>
                </a:solidFill>
                <a:latin typeface="Arial" pitchFamily="34" charset="0"/>
              </a:rPr>
              <a:t>действий</a:t>
            </a:r>
            <a:endParaRPr lang="ru-RU" sz="1400" b="1" u="sng" dirty="0">
              <a:solidFill>
                <a:srgbClr val="9900FF"/>
              </a:solidFill>
              <a:latin typeface="Arial" pitchFamily="34" charset="0"/>
            </a:endParaRPr>
          </a:p>
          <a:p>
            <a:pPr algn="ctr"/>
            <a:r>
              <a:rPr lang="ru-RU" sz="1200" b="1" dirty="0">
                <a:latin typeface="Arial" pitchFamily="34" charset="0"/>
              </a:rPr>
              <a:t>опыт «предметной» </a:t>
            </a:r>
          </a:p>
          <a:p>
            <a:pPr algn="ctr"/>
            <a:r>
              <a:rPr lang="ru-RU" sz="1200" b="1" dirty="0">
                <a:latin typeface="Arial" pitchFamily="34" charset="0"/>
              </a:rPr>
              <a:t>деятельности по </a:t>
            </a:r>
          </a:p>
          <a:p>
            <a:pPr algn="ctr"/>
            <a:r>
              <a:rPr lang="ru-RU" sz="1200" b="1" dirty="0">
                <a:latin typeface="Arial" pitchFamily="34" charset="0"/>
              </a:rPr>
              <a:t>получению,</a:t>
            </a:r>
          </a:p>
          <a:p>
            <a:pPr algn="ctr"/>
            <a:r>
              <a:rPr lang="ru-RU" sz="1200" b="1" dirty="0">
                <a:latin typeface="Arial" pitchFamily="34" charset="0"/>
              </a:rPr>
              <a:t>преобразованию</a:t>
            </a:r>
          </a:p>
          <a:p>
            <a:pPr algn="ctr"/>
            <a:r>
              <a:rPr lang="ru-RU" sz="1200" b="1" dirty="0">
                <a:latin typeface="Arial" pitchFamily="34" charset="0"/>
              </a:rPr>
              <a:t>и применению</a:t>
            </a:r>
          </a:p>
          <a:p>
            <a:pPr algn="ctr"/>
            <a:r>
              <a:rPr lang="ru-RU" sz="1200" b="1" dirty="0">
                <a:latin typeface="Arial" pitchFamily="34" charset="0"/>
              </a:rPr>
              <a:t>нового знания</a:t>
            </a:r>
          </a:p>
        </p:txBody>
      </p:sp>
      <p:sp>
        <p:nvSpPr>
          <p:cNvPr id="311311" name="Text Box 37"/>
          <p:cNvSpPr txBox="1">
            <a:spLocks noChangeArrowheads="1"/>
          </p:cNvSpPr>
          <p:nvPr/>
        </p:nvSpPr>
        <p:spPr bwMode="auto">
          <a:xfrm>
            <a:off x="6535738" y="5786438"/>
            <a:ext cx="2124075" cy="11717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 u="sng" dirty="0">
                <a:solidFill>
                  <a:srgbClr val="9900FF"/>
                </a:solidFill>
                <a:latin typeface="Arial" pitchFamily="34" charset="0"/>
              </a:rPr>
              <a:t>Предметные и </a:t>
            </a:r>
            <a:r>
              <a:rPr lang="ru-RU" sz="1400" b="1" u="sng" dirty="0" err="1">
                <a:solidFill>
                  <a:srgbClr val="9900FF"/>
                </a:solidFill>
                <a:latin typeface="Arial" pitchFamily="34" charset="0"/>
              </a:rPr>
              <a:t>метапредметные</a:t>
            </a:r>
            <a:r>
              <a:rPr lang="ru-RU" sz="1400" b="1" u="sng" dirty="0">
                <a:solidFill>
                  <a:srgbClr val="9900FF"/>
                </a:solidFill>
                <a:latin typeface="Arial" pitchFamily="34" charset="0"/>
              </a:rPr>
              <a:t> действия </a:t>
            </a:r>
          </a:p>
          <a:p>
            <a:pPr algn="ctr" eaLnBrk="0" hangingPunct="0"/>
            <a:r>
              <a:rPr lang="ru-RU" sz="1400" b="1" dirty="0">
                <a:latin typeface="Arial" pitchFamily="34" charset="0"/>
              </a:rPr>
              <a:t>с учебным материалом</a:t>
            </a:r>
            <a:r>
              <a:rPr lang="ru-RU" sz="1400" b="1" dirty="0">
                <a:solidFill>
                  <a:schemeClr val="bg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588125" y="5786438"/>
            <a:ext cx="2071688" cy="10715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11313" name="AutoShape 27"/>
          <p:cNvSpPr>
            <a:spLocks noChangeArrowheads="1"/>
          </p:cNvSpPr>
          <p:nvPr/>
        </p:nvSpPr>
        <p:spPr bwMode="auto">
          <a:xfrm rot="5400000">
            <a:off x="7200107" y="3104356"/>
            <a:ext cx="6477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14" name="AutoShape 27"/>
          <p:cNvSpPr>
            <a:spLocks noChangeArrowheads="1"/>
          </p:cNvSpPr>
          <p:nvPr/>
        </p:nvSpPr>
        <p:spPr bwMode="auto">
          <a:xfrm rot="5400000">
            <a:off x="7273926" y="5119687"/>
            <a:ext cx="646112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79388" y="18864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Требования к результатам освоения </a:t>
            </a:r>
          </a:p>
          <a:p>
            <a:pPr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основной образовательной  программы</a:t>
            </a:r>
          </a:p>
        </p:txBody>
      </p:sp>
      <p:pic>
        <p:nvPicPr>
          <p:cNvPr id="311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1355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1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2806BA"/>
                </a:solidFill>
              </a:rPr>
              <a:t>Предлагаю поразмышлять над вопросами …</a:t>
            </a:r>
            <a:endParaRPr lang="ru-RU" i="1" dirty="0">
              <a:solidFill>
                <a:srgbClr val="2806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Зачем нужна интеграция общего и дополнительного образования?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Интеграция общего и дополнительного образования нужна для объединения усилий и ресурсов, позволяющих наиболее </a:t>
            </a:r>
            <a:r>
              <a:rPr lang="ru-RU" b="1" smtClean="0">
                <a:solidFill>
                  <a:srgbClr val="FF0000"/>
                </a:solidFill>
              </a:rPr>
              <a:t>эффективно достигать </a:t>
            </a:r>
            <a:r>
              <a:rPr lang="ru-RU" b="1" dirty="0" smtClean="0">
                <a:solidFill>
                  <a:srgbClr val="FF0000"/>
                </a:solidFill>
              </a:rPr>
              <a:t>планируемых результатов </a:t>
            </a:r>
            <a:r>
              <a:rPr lang="ru-RU" b="1" smtClean="0">
                <a:solidFill>
                  <a:srgbClr val="FF0000"/>
                </a:solidFill>
              </a:rPr>
              <a:t>освоения </a:t>
            </a:r>
          </a:p>
          <a:p>
            <a:pPr algn="ctr">
              <a:buNone/>
            </a:pPr>
            <a:r>
              <a:rPr lang="ru-RU" b="1" smtClean="0">
                <a:solidFill>
                  <a:srgbClr val="FF0000"/>
                </a:solidFill>
              </a:rPr>
              <a:t>ООП </a:t>
            </a:r>
            <a:r>
              <a:rPr lang="ru-RU" b="1" dirty="0" smtClean="0">
                <a:solidFill>
                  <a:srgbClr val="FF0000"/>
                </a:solidFill>
              </a:rPr>
              <a:t>ОО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Мама\Desktop\Картинки Высказывания\i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51216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2806BA"/>
                </a:solidFill>
              </a:rPr>
              <a:t>Предлагаю поразмышлять над вопросами …</a:t>
            </a:r>
            <a:endParaRPr lang="ru-RU" i="1" dirty="0">
              <a:solidFill>
                <a:srgbClr val="2806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Какие пути интеграции используются в системе образования сегодня?</a:t>
            </a:r>
          </a:p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C:\Users\Мама\Desktop\Картинки Высказывания\i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013176"/>
            <a:ext cx="1600200" cy="16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9900FF"/>
                </a:solidFill>
              </a:rPr>
              <a:t>Место внеурочной деятельности в </a:t>
            </a:r>
            <a:r>
              <a:rPr lang="ru-RU" sz="2800" b="1" dirty="0" smtClean="0">
                <a:solidFill>
                  <a:srgbClr val="9900FF"/>
                </a:solidFill>
              </a:rPr>
              <a:t>образовательной</a:t>
            </a:r>
            <a:r>
              <a:rPr lang="ru-RU" sz="3200" b="1" dirty="0" smtClean="0">
                <a:solidFill>
                  <a:srgbClr val="9900FF"/>
                </a:solidFill>
              </a:rPr>
              <a:t> системе школы</a:t>
            </a:r>
            <a:endParaRPr lang="ru-RU" sz="3200" b="1" dirty="0">
              <a:solidFill>
                <a:srgbClr val="9900FF"/>
              </a:solidFill>
            </a:endParaRPr>
          </a:p>
        </p:txBody>
      </p:sp>
      <p:sp>
        <p:nvSpPr>
          <p:cNvPr id="17411" name="Объект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5050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Общее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образование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3851275" y="2349500"/>
            <a:ext cx="4824413" cy="26636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Клубы,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творческие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объединения,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Занятия по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интересам</a:t>
            </a:r>
          </a:p>
        </p:txBody>
      </p:sp>
      <p:sp>
        <p:nvSpPr>
          <p:cNvPr id="17413" name="Объект 4"/>
          <p:cNvSpPr>
            <a:spLocks noGrp="1"/>
          </p:cNvSpPr>
          <p:nvPr>
            <p:ph sz="half" idx="2"/>
          </p:nvPr>
        </p:nvSpPr>
        <p:spPr>
          <a:xfrm>
            <a:off x="4211638" y="1412777"/>
            <a:ext cx="4752975" cy="4680520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Дополнительное 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образование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395536" y="2132856"/>
            <a:ext cx="4392489" cy="2808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Уроки,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лекции,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семинары</a:t>
            </a:r>
          </a:p>
        </p:txBody>
      </p:sp>
      <p:sp>
        <p:nvSpPr>
          <p:cNvPr id="8" name="Овал 7"/>
          <p:cNvSpPr/>
          <p:nvPr/>
        </p:nvSpPr>
        <p:spPr>
          <a:xfrm>
            <a:off x="1835696" y="4005064"/>
            <a:ext cx="5256584" cy="25922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2806BA"/>
                </a:solidFill>
              </a:rPr>
              <a:t>Воспитательные события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(классные </a:t>
            </a:r>
            <a:r>
              <a:rPr lang="ru-RU" sz="2000" b="1" dirty="0">
                <a:solidFill>
                  <a:schemeClr val="tx1"/>
                </a:solidFill>
              </a:rPr>
              <a:t>часы,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беседы</a:t>
            </a:r>
            <a:r>
              <a:rPr lang="ru-RU" sz="2000" b="1" dirty="0" smtClean="0">
                <a:solidFill>
                  <a:schemeClr val="tx1"/>
                </a:solidFill>
              </a:rPr>
              <a:t>, походы,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э</a:t>
            </a:r>
            <a:r>
              <a:rPr lang="ru-RU" sz="2000" b="1" dirty="0" smtClean="0">
                <a:solidFill>
                  <a:schemeClr val="tx1"/>
                </a:solidFill>
              </a:rPr>
              <a:t>кскурсии, КТД),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2806BA"/>
                </a:solidFill>
              </a:rPr>
              <a:t>Ученическое  самоуправление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2806BA"/>
                </a:solidFill>
              </a:rPr>
              <a:t>Детско-юношеские организации</a:t>
            </a:r>
            <a:endParaRPr lang="ru-RU" sz="2000" b="1" dirty="0">
              <a:solidFill>
                <a:srgbClr val="2806BA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2124075" y="6309320"/>
            <a:ext cx="6840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800" b="1" i="1" dirty="0">
                <a:solidFill>
                  <a:srgbClr val="FF0000"/>
                </a:solidFill>
              </a:rPr>
              <a:t>Внеурочная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97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2806BA"/>
                </a:solidFill>
              </a:rPr>
              <a:t>Предлагаю поразмышлять над вопросами …</a:t>
            </a:r>
            <a:endParaRPr lang="ru-RU" i="1" dirty="0">
              <a:solidFill>
                <a:srgbClr val="2806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Вокруг чего интегрируется сегодня общее и дополнительной образование?</a:t>
            </a:r>
          </a:p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C:\Users\Мама\Desktop\Картинки Высказывания\i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013176"/>
            <a:ext cx="1600200" cy="16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Базовая модель реализации ВУД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3" t="18932" r="13576" b="8301"/>
          <a:stretch>
            <a:fillRect/>
          </a:stretch>
        </p:blipFill>
        <p:spPr bwMode="auto">
          <a:xfrm>
            <a:off x="107504" y="1484784"/>
            <a:ext cx="8872730" cy="4896544"/>
          </a:xfrm>
          <a:prstGeom prst="rect">
            <a:avLst/>
          </a:prstGeom>
          <a:solidFill>
            <a:srgbClr val="E7FC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60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Сетевая модель взаимодействия</a:t>
            </a:r>
            <a:endParaRPr lang="ru-RU" sz="3200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Это способ деятельности организаций </a:t>
            </a:r>
            <a:r>
              <a:rPr lang="ru-RU" b="1" dirty="0" smtClean="0">
                <a:solidFill>
                  <a:srgbClr val="FF00FF"/>
                </a:solidFill>
              </a:rPr>
              <a:t>по совместному использованию различных ресурсов</a:t>
            </a:r>
            <a:r>
              <a:rPr lang="ru-RU" b="1" dirty="0" smtClean="0"/>
              <a:t> (информационных, инновационных, методических, кадровых, материально-технических и др.) </a:t>
            </a:r>
            <a:r>
              <a:rPr lang="ru-RU" b="1" dirty="0" smtClean="0">
                <a:solidFill>
                  <a:srgbClr val="FF00FF"/>
                </a:solidFill>
              </a:rPr>
              <a:t>для реализации различных образовательных программ </a:t>
            </a:r>
            <a:r>
              <a:rPr lang="ru-RU" b="1" dirty="0" smtClean="0"/>
              <a:t>и/или решения других проблем</a:t>
            </a:r>
            <a:endParaRPr lang="ru-RU" b="1" dirty="0" smtClean="0">
              <a:solidFill>
                <a:srgbClr val="FF00FF"/>
              </a:solidFill>
            </a:endParaRPr>
          </a:p>
          <a:p>
            <a:endParaRPr lang="ru-RU" b="1" dirty="0"/>
          </a:p>
          <a:p>
            <a:r>
              <a:rPr lang="ru-RU" b="1" dirty="0" smtClean="0">
                <a:solidFill>
                  <a:srgbClr val="FF00FF"/>
                </a:solidFill>
              </a:rPr>
              <a:t>Характерные признаки сетевого взаимодействия </a:t>
            </a:r>
            <a:r>
              <a:rPr lang="ru-RU" b="1" dirty="0" smtClean="0"/>
              <a:t>- это взаимная выгода, </a:t>
            </a:r>
            <a:r>
              <a:rPr lang="ru-RU" b="1" dirty="0" smtClean="0"/>
              <a:t>социальное </a:t>
            </a:r>
            <a:r>
              <a:rPr lang="ru-RU" b="1" dirty="0" smtClean="0"/>
              <a:t>партнерство, становление формальных и неформальных контактов</a:t>
            </a:r>
          </a:p>
          <a:p>
            <a:endParaRPr lang="ru-RU" b="1" dirty="0"/>
          </a:p>
          <a:p>
            <a:r>
              <a:rPr lang="ru-RU" b="1" dirty="0" smtClean="0"/>
              <a:t>Образовательная сеть позволяет предлагать </a:t>
            </a:r>
            <a:r>
              <a:rPr lang="ru-RU" b="1" dirty="0" smtClean="0"/>
              <a:t>потребителю </a:t>
            </a:r>
            <a:r>
              <a:rPr lang="ru-RU" b="1" dirty="0" smtClean="0">
                <a:solidFill>
                  <a:srgbClr val="FF00FF"/>
                </a:solidFill>
              </a:rPr>
              <a:t>более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FF"/>
                </a:solidFill>
              </a:rPr>
              <a:t>разнообразные образовательные </a:t>
            </a:r>
            <a:r>
              <a:rPr lang="ru-RU" b="1" dirty="0" smtClean="0">
                <a:solidFill>
                  <a:srgbClr val="FF00FF"/>
                </a:solidFill>
              </a:rPr>
              <a:t>программы</a:t>
            </a:r>
          </a:p>
          <a:p>
            <a:endParaRPr lang="ru-RU" b="1" dirty="0">
              <a:solidFill>
                <a:srgbClr val="FF00FF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1" descr="C:\Users\Мама\Desktop\Картинки Высказывания\d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805264"/>
            <a:ext cx="864096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36050" cy="981075"/>
          </a:xfrm>
          <a:solidFill>
            <a:srgbClr val="0066FF"/>
          </a:solidFill>
        </p:spPr>
        <p:txBody>
          <a:bodyPr anchor="ctr"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Схема организации интегрированной образовательной организации на административной основе </a:t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rgbClr val="FFFF00"/>
                </a:solidFill>
              </a:rPr>
              <a:t>(стратегия «Вертикаль»)</a:t>
            </a:r>
          </a:p>
        </p:txBody>
      </p:sp>
      <p:sp>
        <p:nvSpPr>
          <p:cNvPr id="11267" name="AutoShape 11"/>
          <p:cNvSpPr>
            <a:spLocks noChangeArrowheads="1"/>
          </p:cNvSpPr>
          <p:nvPr/>
        </p:nvSpPr>
        <p:spPr bwMode="auto">
          <a:xfrm>
            <a:off x="250825" y="1557338"/>
            <a:ext cx="2670175" cy="4991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100000">
                <a:srgbClr val="FEF2E9"/>
              </a:gs>
            </a:gsLst>
            <a:lin ang="18900000" scaled="1"/>
          </a:gradFill>
          <a:ln w="63500" cmpd="thickThin">
            <a:solidFill>
              <a:srgbClr val="F79646"/>
            </a:solidFill>
            <a:round/>
            <a:headEnd/>
            <a:tailEnd/>
          </a:ln>
        </p:spPr>
        <p:txBody>
          <a:bodyPr/>
          <a:lstStyle/>
          <a:p>
            <a:pPr algn="ctr">
              <a:tabLst>
                <a:tab pos="2251075" algn="l"/>
              </a:tabLst>
            </a:pPr>
            <a:endParaRPr lang="ru-RU" altLang="ru-RU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algn="ctr">
              <a:tabLst>
                <a:tab pos="2251075" algn="l"/>
              </a:tabLst>
            </a:pPr>
            <a:endParaRPr lang="ru-RU" altLang="ru-RU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algn="ctr">
              <a:tabLst>
                <a:tab pos="2251075" algn="l"/>
              </a:tabLst>
            </a:pPr>
            <a:endParaRPr lang="ru-RU" altLang="ru-RU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algn="ctr">
              <a:tabLst>
                <a:tab pos="2251075" algn="l"/>
              </a:tabLst>
            </a:pPr>
            <a:endParaRPr lang="ru-RU" altLang="ru-RU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algn="ctr">
              <a:tabLst>
                <a:tab pos="2251075" algn="l"/>
              </a:tabLst>
            </a:pPr>
            <a:endParaRPr lang="ru-RU" altLang="ru-RU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algn="ctr">
              <a:tabLst>
                <a:tab pos="2251075" algn="l"/>
              </a:tabLst>
            </a:pPr>
            <a:endParaRPr lang="ru-RU" altLang="ru-RU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algn="ctr">
              <a:tabLst>
                <a:tab pos="2251075" algn="l"/>
              </a:tabLst>
            </a:pP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Структурные </a:t>
            </a:r>
            <a:r>
              <a:rPr lang="ru-RU" altLang="ru-RU" b="1" dirty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подразделения </a:t>
            </a:r>
            <a:endParaRPr lang="ru-RU" altLang="ru-RU" b="1" dirty="0" smtClean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algn="ctr">
              <a:tabLst>
                <a:tab pos="2251075" algn="l"/>
              </a:tabLst>
            </a:pP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или </a:t>
            </a:r>
            <a:r>
              <a:rPr lang="ru-RU" altLang="ru-RU" b="1" dirty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сеть филиалов </a:t>
            </a: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образовательных</a:t>
            </a:r>
          </a:p>
          <a:p>
            <a:pPr algn="ctr">
              <a:tabLst>
                <a:tab pos="2251075" algn="l"/>
              </a:tabLst>
            </a:pP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организаций</a:t>
            </a:r>
            <a:endParaRPr lang="ru-RU" altLang="ru-RU" b="1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544513" y="1063625"/>
            <a:ext cx="2124075" cy="1695450"/>
          </a:xfrm>
          <a:prstGeom prst="rect">
            <a:avLst/>
          </a:prstGeom>
          <a:gradFill rotWithShape="0">
            <a:gsLst>
              <a:gs pos="0">
                <a:srgbClr val="B8CCE4"/>
              </a:gs>
              <a:gs pos="100000">
                <a:srgbClr val="F1F5FA"/>
              </a:gs>
            </a:gsLst>
            <a:lin ang="2700000" scaled="1"/>
          </a:gradFill>
          <a:ln w="63500" cmpd="thickThin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Образовательная организация</a:t>
            </a:r>
          </a:p>
          <a:p>
            <a:pPr algn="ctr"/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ru-RU" altLang="ru-RU" b="1" dirty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со статусом юридического лица</a:t>
            </a:r>
            <a:endParaRPr lang="ru-RU" altLang="ru-RU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3863975" y="5373688"/>
            <a:ext cx="5124450" cy="1368425"/>
          </a:xfrm>
          <a:prstGeom prst="rect">
            <a:avLst/>
          </a:prstGeom>
          <a:gradFill rotWithShape="0">
            <a:gsLst>
              <a:gs pos="0">
                <a:srgbClr val="FFFFCD"/>
              </a:gs>
              <a:gs pos="100000">
                <a:srgbClr val="FFFFF5"/>
              </a:gs>
            </a:gsLst>
            <a:lin ang="18900000" scaled="1"/>
          </a:gradFill>
          <a:ln w="57150" cmpd="thickThin">
            <a:solidFill>
              <a:srgbClr val="EFA003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tabLst>
                <a:tab pos="180975" algn="l"/>
              </a:tabLst>
            </a:pPr>
            <a:r>
              <a:rPr 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Мониторинг эффективности интеграции учреждений</a:t>
            </a:r>
            <a:endParaRPr 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sz="11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Количественные и качественные показатели для характеристики достижения поставленных целей;</a:t>
            </a:r>
            <a:endParaRPr 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sz="11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Количественно измеримые результаты деятельности для соблюдения процедур бюджетного планирования и финансового управления.</a:t>
            </a:r>
            <a:endParaRPr 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sz="11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Мониторинг позволяет определить возникшие деформации и негативные эффекты, далее с помощью корректировки программы минимизировать риски.</a:t>
            </a:r>
            <a:endParaRPr lang="ru-RU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3863975" y="3186113"/>
            <a:ext cx="5124450" cy="2114550"/>
          </a:xfrm>
          <a:prstGeom prst="rect">
            <a:avLst/>
          </a:prstGeom>
          <a:solidFill>
            <a:srgbClr val="FFF3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 indent="155575" algn="ctr">
              <a:tabLst>
                <a:tab pos="939800" algn="l"/>
              </a:tabLst>
            </a:pPr>
            <a:r>
              <a:rPr lang="ru-RU" alt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Управление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155575">
              <a:tabLst>
                <a:tab pos="939800" algn="l"/>
              </a:tabLst>
            </a:pPr>
            <a:r>
              <a:rPr lang="ru-RU" altLang="ru-RU" sz="1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Возглавляет интегрированный комплекс руководитель учреждения, действуют созданные в учреждении органы самоуправления. В штатном расписании рекомендуется предусмотреть дополнительные ставки заместителя директора по видам деятельности, социального педагога, педагогов дополнительного образования и другие.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155575">
              <a:tabLst>
                <a:tab pos="939800" algn="l"/>
              </a:tabLst>
            </a:pPr>
            <a:r>
              <a:rPr lang="ru-RU" altLang="ru-RU" sz="1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Если в результате создания новое учреждение планирует реализацию других образовательных программ, то необходимо получение лицензии на образовательную деятельность в соответствии с новыми образовательными программами.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155575">
              <a:tabLst>
                <a:tab pos="939800" algn="l"/>
              </a:tabLst>
            </a:pPr>
            <a:r>
              <a:rPr lang="ru-RU" altLang="ru-RU" sz="1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Директор учреждения утверждает новые правила внутреннего трудового распорядка и должностные	инструкции работников.</a:t>
            </a:r>
            <a:endParaRPr lang="ru-RU" altLang="ru-RU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851275" y="981075"/>
            <a:ext cx="5124450" cy="2087563"/>
          </a:xfrm>
          <a:prstGeom prst="rect">
            <a:avLst/>
          </a:prstGeom>
          <a:solidFill>
            <a:srgbClr val="E7FFE7"/>
          </a:solidFill>
          <a:ln w="63500" cmpd="thickThin">
            <a:solidFill>
              <a:srgbClr val="9BBB59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180975" algn="l"/>
              </a:tabLst>
            </a:pPr>
            <a:r>
              <a:rPr lang="ru-RU" alt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Документы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ru-RU" altLang="ru-RU" sz="11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Процедура создания включает: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altLang="ru-RU" sz="11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разработку концепции реструктуризации и реформы социальной сферы органами местного самоуправления;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altLang="ru-RU" sz="11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реорганизацию местных ведомственных органов управления;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altLang="ru-RU" sz="11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утверждение и регистрация устава, наделение имуществом (передача имущества) на праве оперативного управления и выделение бюджетного финансирования;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altLang="ru-RU" sz="11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назначение руководителя и хозяйственной службы до получения лицензии на право ведения образовательной деятельности;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altLang="ru-RU" sz="11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комплектование необходимым персоналом; 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altLang="ru-RU" sz="11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получение лицензии и зачисление обучающихся.</a:t>
            </a:r>
            <a:endParaRPr lang="ru-RU" altLang="ru-RU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673350" y="1243013"/>
            <a:ext cx="752475" cy="228600"/>
          </a:xfrm>
          <a:prstGeom prst="rect">
            <a:avLst/>
          </a:pr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3206750" y="2043113"/>
            <a:ext cx="219075" cy="1952625"/>
          </a:xfrm>
          <a:prstGeom prst="rect">
            <a:avLst/>
          </a:pr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74" name="AutoShape 4"/>
          <p:cNvSpPr>
            <a:spLocks noChangeArrowheads="1"/>
          </p:cNvSpPr>
          <p:nvPr/>
        </p:nvSpPr>
        <p:spPr bwMode="auto">
          <a:xfrm rot="5400000">
            <a:off x="3178175" y="1500188"/>
            <a:ext cx="714375" cy="657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Rectangle 3"/>
          <p:cNvSpPr>
            <a:spLocks noChangeArrowheads="1"/>
          </p:cNvSpPr>
          <p:nvPr/>
        </p:nvSpPr>
        <p:spPr bwMode="auto">
          <a:xfrm>
            <a:off x="3206750" y="4357688"/>
            <a:ext cx="219075" cy="1295400"/>
          </a:xfrm>
          <a:prstGeom prst="rect">
            <a:avLst/>
          </a:pr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76" name="AutoShape 2"/>
          <p:cNvSpPr>
            <a:spLocks noChangeArrowheads="1"/>
          </p:cNvSpPr>
          <p:nvPr/>
        </p:nvSpPr>
        <p:spPr bwMode="auto">
          <a:xfrm rot="5400000">
            <a:off x="3197225" y="5538788"/>
            <a:ext cx="676275" cy="657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AutoShape 1"/>
          <p:cNvSpPr>
            <a:spLocks noChangeArrowheads="1"/>
          </p:cNvSpPr>
          <p:nvPr/>
        </p:nvSpPr>
        <p:spPr bwMode="auto">
          <a:xfrm rot="5400000">
            <a:off x="3178175" y="3786188"/>
            <a:ext cx="714375" cy="657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36050" cy="1196975"/>
          </a:xfrm>
          <a:solidFill>
            <a:srgbClr val="DC1A48"/>
          </a:solidFill>
        </p:spPr>
        <p:txBody>
          <a:bodyPr anchor="ctr"/>
          <a:lstStyle/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</a:rPr>
              <a:t>Схема организации взаимодействия разных образовательных организаций со статусом юридических лиц на ассоциативной и/или договорной основе 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(Стратегия «Горизонталь»)</a:t>
            </a:r>
          </a:p>
        </p:txBody>
      </p:sp>
      <p:sp>
        <p:nvSpPr>
          <p:cNvPr id="9219" name="AutoShape 19"/>
          <p:cNvSpPr>
            <a:spLocks noChangeArrowheads="1"/>
          </p:cNvSpPr>
          <p:nvPr/>
        </p:nvSpPr>
        <p:spPr bwMode="auto">
          <a:xfrm>
            <a:off x="107504" y="1844824"/>
            <a:ext cx="3096344" cy="45994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100000">
                <a:srgbClr val="FEF2E9"/>
              </a:gs>
            </a:gsLst>
            <a:lin ang="18900000" scaled="1"/>
          </a:gradFill>
          <a:ln w="63500" cmpd="thickThin">
            <a:solidFill>
              <a:srgbClr val="F79646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20" name="AutoShape 18"/>
          <p:cNvSpPr>
            <a:spLocks noChangeArrowheads="1"/>
          </p:cNvSpPr>
          <p:nvPr/>
        </p:nvSpPr>
        <p:spPr bwMode="auto">
          <a:xfrm>
            <a:off x="251520" y="2348880"/>
            <a:ext cx="3024336" cy="4014365"/>
          </a:xfrm>
          <a:prstGeom prst="flowChartMultidocumen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180975" algn="l"/>
              </a:tabLst>
            </a:pPr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Образовательные </a:t>
            </a:r>
            <a:r>
              <a:rPr lang="ru-RU" altLang="ru-RU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организации</a:t>
            </a:r>
            <a:endParaRPr lang="ru-RU" altLang="ru-RU" b="1" dirty="0">
              <a:solidFill>
                <a:srgbClr val="FF0000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ru-RU" altLang="ru-RU" b="1" dirty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- дополнительного образования </a:t>
            </a: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детей</a:t>
            </a:r>
            <a:endParaRPr lang="ru-RU" altLang="ru-RU" b="1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ru-RU" altLang="ru-RU" b="1" dirty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- общеобразовательные </a:t>
            </a:r>
            <a:endParaRPr lang="ru-RU" altLang="ru-RU" b="1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ru-RU" altLang="ru-RU" b="1" dirty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- дошкольного </a:t>
            </a: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образования</a:t>
            </a:r>
            <a:endParaRPr lang="ru-RU" altLang="ru-RU" b="1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654050" y="908050"/>
            <a:ext cx="1952625" cy="1363663"/>
          </a:xfrm>
          <a:prstGeom prst="rect">
            <a:avLst/>
          </a:prstGeom>
          <a:gradFill rotWithShape="0">
            <a:gsLst>
              <a:gs pos="0">
                <a:srgbClr val="B8CCE4"/>
              </a:gs>
              <a:gs pos="100000">
                <a:srgbClr val="F1F5FA"/>
              </a:gs>
            </a:gsLst>
            <a:lin ang="2700000" scaled="1"/>
          </a:gradFill>
          <a:ln w="63500" cmpd="thickThin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Сотрудничество юридических лиц на основании договора о совместной деятельности</a:t>
            </a:r>
            <a:endParaRPr lang="ru-RU" altLang="ru-RU" sz="14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3708400" y="5445125"/>
            <a:ext cx="5248275" cy="1296988"/>
          </a:xfrm>
          <a:prstGeom prst="rect">
            <a:avLst/>
          </a:prstGeom>
          <a:gradFill rotWithShape="0">
            <a:gsLst>
              <a:gs pos="0">
                <a:srgbClr val="FFFFCD"/>
              </a:gs>
              <a:gs pos="100000">
                <a:srgbClr val="FFFFF5"/>
              </a:gs>
            </a:gsLst>
            <a:lin ang="18900000" scaled="1"/>
          </a:gradFill>
          <a:ln w="57150" cmpd="thickThin">
            <a:solidFill>
              <a:srgbClr val="EFA003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tabLst>
                <a:tab pos="180975" algn="l"/>
              </a:tabLst>
            </a:pPr>
            <a:r>
              <a:rPr 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Мониторинг эффективности интеграции учреждений</a:t>
            </a:r>
            <a:endParaRPr 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Количественные и качественные показатели для характеристики достижения поставленных целей;</a:t>
            </a:r>
            <a:endParaRPr 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Количественно измеримые результаты деятельности для соблюдения процедур бюджетного планирования и финансового управления.</a:t>
            </a:r>
            <a:endParaRPr 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Мониторинг позволяет определить возникшие деформации и негативные эффекты, далее с помощью корректировки программы минимизировать риски.</a:t>
            </a:r>
            <a:endParaRPr 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3708400" y="3429000"/>
            <a:ext cx="5248275" cy="1819275"/>
          </a:xfrm>
          <a:prstGeom prst="rect">
            <a:avLst/>
          </a:prstGeom>
          <a:solidFill>
            <a:srgbClr val="FFF3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 indent="144463" algn="ctr">
              <a:tabLst>
                <a:tab pos="1022350" algn="l"/>
              </a:tabLst>
            </a:pPr>
            <a:r>
              <a:rPr lang="ru-RU" alt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Управление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144463">
              <a:tabLst>
                <a:tab pos="10223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Координационный орган управления любого вида, состава, в соответствии с договором о совместной деятельности, в состав включаются руководители учреждений, объединившихся в образовательный комплекс, и представители заинтересованных общественных организаций (родительских комитетов, организаций ученического самоуправления и др.), представители органов местного самоуправления. 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144463">
              <a:tabLst>
                <a:tab pos="10223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Координационный орган обладает только совещательными (рекомендательными) правомочиями и не может иметь властных управленческих полномочий. Вместе с тем стороны - участники договора могут быть обязаны по условиям договора согласовывать определенные действия с советом.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144463">
              <a:tabLst>
                <a:tab pos="10223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Вариант – координация действий через ассоциацию (союз). 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2606675" y="1385888"/>
            <a:ext cx="904875" cy="142875"/>
          </a:xfrm>
          <a:prstGeom prst="rect">
            <a:avLst/>
          </a:pr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359150" y="2100263"/>
            <a:ext cx="152400" cy="2276475"/>
          </a:xfrm>
          <a:prstGeom prst="rect">
            <a:avLst/>
          </a:pr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3359150" y="4310063"/>
            <a:ext cx="152400" cy="1914525"/>
          </a:xfrm>
          <a:prstGeom prst="rect">
            <a:avLst/>
          </a:pr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29" name="AutoShape 9"/>
          <p:cNvSpPr>
            <a:spLocks noChangeArrowheads="1"/>
          </p:cNvSpPr>
          <p:nvPr/>
        </p:nvSpPr>
        <p:spPr bwMode="auto">
          <a:xfrm rot="5400000">
            <a:off x="3278187" y="3981451"/>
            <a:ext cx="600075" cy="438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219013673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21901367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3359150" y="1385888"/>
            <a:ext cx="152400" cy="714375"/>
          </a:xfrm>
          <a:prstGeom prst="rect">
            <a:avLst/>
          </a:pr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31" name="AutoShape 7"/>
          <p:cNvSpPr>
            <a:spLocks noChangeArrowheads="1"/>
          </p:cNvSpPr>
          <p:nvPr/>
        </p:nvSpPr>
        <p:spPr bwMode="auto">
          <a:xfrm rot="5400000">
            <a:off x="3278187" y="5803901"/>
            <a:ext cx="600075" cy="438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219013673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21901367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2" name="Rectangle 6"/>
          <p:cNvSpPr>
            <a:spLocks noChangeArrowheads="1"/>
          </p:cNvSpPr>
          <p:nvPr/>
        </p:nvSpPr>
        <p:spPr bwMode="auto">
          <a:xfrm>
            <a:off x="3708400" y="1196975"/>
            <a:ext cx="5256213" cy="2087563"/>
          </a:xfrm>
          <a:prstGeom prst="rect">
            <a:avLst/>
          </a:prstGeom>
          <a:solidFill>
            <a:srgbClr val="E7FFE7"/>
          </a:solidFill>
          <a:ln w="63500" cmpd="thickThin">
            <a:solidFill>
              <a:srgbClr val="9BBB59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180975" algn="l"/>
              </a:tabLst>
            </a:pPr>
            <a:r>
              <a:rPr lang="ru-RU" alt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Документы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Процедура создания включает: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концепцию или программу совместной деятельности образовательного комплекса, ассоциации, союза, кластера, принятая местными органами самоуправления и участниками;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положение об образовательном комплексе, ассоциации, союзе, кластере, интегрирующем различные виды, уровни и формы образовательной и социально-культурной деятельности, как составная часть договора или учредительных документов ассоциации (союза);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положение о координационном совете или учредительные документы ассоциации (союза);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договор или несколько договоров для установления юридически значимых отношений между участниками образовательного комплекса, ассоциации, союза, кластера, интегрирующего различные виды, уровни и формы образовательной и социально-культурной деятельности.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233" name="AutoShape 5"/>
          <p:cNvSpPr>
            <a:spLocks noChangeArrowheads="1"/>
          </p:cNvSpPr>
          <p:nvPr/>
        </p:nvSpPr>
        <p:spPr bwMode="auto">
          <a:xfrm rot="5400000">
            <a:off x="3278187" y="2352676"/>
            <a:ext cx="600075" cy="438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219013673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21901367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92B1D6"/>
          </a:solidFill>
          <a:ln w="9525">
            <a:solidFill>
              <a:srgbClr val="92B1D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36050" cy="981075"/>
          </a:xfrm>
          <a:solidFill>
            <a:schemeClr val="accent5">
              <a:lumMod val="75000"/>
            </a:schemeClr>
          </a:solidFill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bg1"/>
                </a:solidFill>
              </a:rPr>
              <a:t>Схема организации взаимодействия разных образовательных организаций со статусом юридических лиц </a:t>
            </a:r>
            <a:r>
              <a:rPr lang="ru-RU" altLang="ru-RU" sz="2200" b="1" i="1" dirty="0" smtClean="0">
                <a:solidFill>
                  <a:schemeClr val="bg1"/>
                </a:solidFill>
              </a:rPr>
              <a:t>в </a:t>
            </a:r>
            <a:r>
              <a:rPr lang="ru-RU" altLang="ru-RU" sz="2200" b="1" dirty="0" smtClean="0">
                <a:solidFill>
                  <a:schemeClr val="bg1"/>
                </a:solidFill>
              </a:rPr>
              <a:t>форме ассоциации (союза) также со статусом юридического </a:t>
            </a:r>
            <a:r>
              <a:rPr lang="ru-RU" altLang="ru-RU" sz="2200" b="1" dirty="0" smtClean="0">
                <a:solidFill>
                  <a:schemeClr val="bg1">
                    <a:lumMod val="95000"/>
                  </a:schemeClr>
                </a:solidFill>
              </a:rPr>
              <a:t>лица</a:t>
            </a:r>
            <a:r>
              <a:rPr lang="ru-RU" altLang="ru-RU" sz="22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2400" b="1" dirty="0">
                <a:solidFill>
                  <a:srgbClr val="FFFF00"/>
                </a:solidFill>
              </a:rPr>
              <a:t>(Стратегия «Горизонталь»)</a:t>
            </a:r>
            <a:endParaRPr lang="ru-RU" altLang="ru-RU" sz="2200" b="1" dirty="0" smtClean="0">
              <a:solidFill>
                <a:srgbClr val="FFFF00"/>
              </a:solidFill>
            </a:endParaRPr>
          </a:p>
        </p:txBody>
      </p:sp>
      <p:sp>
        <p:nvSpPr>
          <p:cNvPr id="9219" name="Oval 21"/>
          <p:cNvSpPr>
            <a:spLocks noChangeArrowheads="1"/>
          </p:cNvSpPr>
          <p:nvPr/>
        </p:nvSpPr>
        <p:spPr bwMode="auto">
          <a:xfrm>
            <a:off x="323850" y="1412875"/>
            <a:ext cx="4138613" cy="501015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7604" name="AutoShape 20"/>
          <p:cNvSpPr>
            <a:spLocks noChangeArrowheads="1"/>
          </p:cNvSpPr>
          <p:nvPr/>
        </p:nvSpPr>
        <p:spPr bwMode="auto">
          <a:xfrm>
            <a:off x="180975" y="1241425"/>
            <a:ext cx="4429125" cy="5343525"/>
          </a:xfrm>
          <a:custGeom>
            <a:avLst/>
            <a:gdLst>
              <a:gd name="G0" fmla="+- 773 0 0"/>
              <a:gd name="G1" fmla="+- 21600 0 773"/>
              <a:gd name="G2" fmla="+- 21600 0 7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3" y="10800"/>
                </a:moveTo>
                <a:cubicBezTo>
                  <a:pt x="773" y="16338"/>
                  <a:pt x="5262" y="20827"/>
                  <a:pt x="10800" y="20827"/>
                </a:cubicBezTo>
                <a:cubicBezTo>
                  <a:pt x="16338" y="20827"/>
                  <a:pt x="20827" y="16338"/>
                  <a:pt x="20827" y="10800"/>
                </a:cubicBezTo>
                <a:cubicBezTo>
                  <a:pt x="20827" y="5262"/>
                  <a:pt x="16338" y="773"/>
                  <a:pt x="10800" y="773"/>
                </a:cubicBezTo>
                <a:cubicBezTo>
                  <a:pt x="5262" y="773"/>
                  <a:pt x="773" y="5262"/>
                  <a:pt x="773" y="10800"/>
                </a:cubicBezTo>
                <a:close/>
              </a:path>
            </a:pathLst>
          </a:custGeom>
          <a:gradFill rotWithShape="0">
            <a:gsLst>
              <a:gs pos="0">
                <a:srgbClr val="FABF8F">
                  <a:alpha val="52000"/>
                </a:srgbClr>
              </a:gs>
              <a:gs pos="50000">
                <a:srgbClr val="F79646"/>
              </a:gs>
              <a:gs pos="100000">
                <a:srgbClr val="FABF8F">
                  <a:alpha val="52000"/>
                </a:srgbClr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2293" name="AutoShape 19"/>
          <p:cNvSpPr>
            <a:spLocks noChangeArrowheads="1"/>
          </p:cNvSpPr>
          <p:nvPr/>
        </p:nvSpPr>
        <p:spPr bwMode="auto">
          <a:xfrm>
            <a:off x="606425" y="2527300"/>
            <a:ext cx="3419475" cy="2845916"/>
          </a:xfrm>
          <a:prstGeom prst="flowChartMultidocumen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Образовательные </a:t>
            </a:r>
            <a:r>
              <a:rPr lang="ru-RU" altLang="ru-RU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организации</a:t>
            </a:r>
          </a:p>
          <a:p>
            <a:pPr>
              <a:buFontTx/>
              <a:buChar char="-"/>
            </a:pP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дополнительного </a:t>
            </a:r>
            <a:r>
              <a:rPr lang="ru-RU" altLang="ru-RU" b="1" dirty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образования </a:t>
            </a: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детей</a:t>
            </a:r>
          </a:p>
          <a:p>
            <a:pPr>
              <a:buFontTx/>
              <a:buChar char="-"/>
            </a:pP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 общеобразовательные</a:t>
            </a:r>
          </a:p>
          <a:p>
            <a:pPr>
              <a:buFontTx/>
              <a:buChar char="-"/>
            </a:pP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- </a:t>
            </a:r>
            <a:r>
              <a:rPr lang="ru-RU" altLang="ru-RU" b="1" dirty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дошкольного </a:t>
            </a:r>
            <a:r>
              <a:rPr lang="ru-RU" altLang="ru-RU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образования</a:t>
            </a:r>
            <a:endParaRPr lang="ru-RU" altLang="ru-RU" b="1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endParaRPr lang="ru-RU" altLang="ru-RU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226" name="AutoShape 16"/>
          <p:cNvSpPr>
            <a:spLocks noChangeArrowheads="1"/>
          </p:cNvSpPr>
          <p:nvPr/>
        </p:nvSpPr>
        <p:spPr bwMode="auto">
          <a:xfrm rot="-7294131">
            <a:off x="3034507" y="1839119"/>
            <a:ext cx="1631950" cy="350837"/>
          </a:xfrm>
          <a:custGeom>
            <a:avLst/>
            <a:gdLst>
              <a:gd name="T0" fmla="*/ 1194875 w 21600"/>
              <a:gd name="T1" fmla="*/ 0 h 21600"/>
              <a:gd name="T2" fmla="*/ 0 w 21600"/>
              <a:gd name="T3" fmla="*/ 175419 h 21600"/>
              <a:gd name="T4" fmla="*/ 1194875 w 21600"/>
              <a:gd name="T5" fmla="*/ 350837 h 21600"/>
              <a:gd name="T6" fmla="*/ 1631950 w 21600"/>
              <a:gd name="T7" fmla="*/ 1754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927 h 21600"/>
              <a:gd name="T14" fmla="*/ 18990 w 21600"/>
              <a:gd name="T15" fmla="*/ 1567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815" y="0"/>
                </a:moveTo>
                <a:lnTo>
                  <a:pt x="15815" y="5927"/>
                </a:lnTo>
                <a:lnTo>
                  <a:pt x="3375" y="5927"/>
                </a:lnTo>
                <a:lnTo>
                  <a:pt x="3375" y="15673"/>
                </a:lnTo>
                <a:lnTo>
                  <a:pt x="15815" y="15673"/>
                </a:lnTo>
                <a:lnTo>
                  <a:pt x="15815" y="21600"/>
                </a:lnTo>
                <a:lnTo>
                  <a:pt x="21600" y="10800"/>
                </a:lnTo>
                <a:lnTo>
                  <a:pt x="15815" y="0"/>
                </a:lnTo>
                <a:close/>
              </a:path>
              <a:path w="21600" h="21600">
                <a:moveTo>
                  <a:pt x="1350" y="5927"/>
                </a:moveTo>
                <a:lnTo>
                  <a:pt x="1350" y="15673"/>
                </a:lnTo>
                <a:lnTo>
                  <a:pt x="2700" y="15673"/>
                </a:lnTo>
                <a:lnTo>
                  <a:pt x="2700" y="5927"/>
                </a:lnTo>
                <a:lnTo>
                  <a:pt x="1350" y="5927"/>
                </a:lnTo>
                <a:close/>
              </a:path>
              <a:path w="21600" h="21600">
                <a:moveTo>
                  <a:pt x="0" y="5927"/>
                </a:moveTo>
                <a:lnTo>
                  <a:pt x="0" y="15673"/>
                </a:lnTo>
                <a:lnTo>
                  <a:pt x="675" y="15673"/>
                </a:lnTo>
                <a:lnTo>
                  <a:pt x="675" y="5927"/>
                </a:lnTo>
                <a:lnTo>
                  <a:pt x="0" y="5927"/>
                </a:lnTo>
                <a:close/>
              </a:path>
            </a:pathLst>
          </a:cu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7" name="AutoShape 15"/>
          <p:cNvSpPr>
            <a:spLocks noChangeArrowheads="1"/>
          </p:cNvSpPr>
          <p:nvPr/>
        </p:nvSpPr>
        <p:spPr bwMode="auto">
          <a:xfrm rot="-3520942">
            <a:off x="190500" y="1816101"/>
            <a:ext cx="1501775" cy="393700"/>
          </a:xfrm>
          <a:custGeom>
            <a:avLst/>
            <a:gdLst>
              <a:gd name="T0" fmla="*/ 928389 w 21600"/>
              <a:gd name="T1" fmla="*/ 0 h 21600"/>
              <a:gd name="T2" fmla="*/ 0 w 21600"/>
              <a:gd name="T3" fmla="*/ 196850 h 21600"/>
              <a:gd name="T4" fmla="*/ 928389 w 21600"/>
              <a:gd name="T5" fmla="*/ 393700 h 21600"/>
              <a:gd name="T6" fmla="*/ 1501775 w 21600"/>
              <a:gd name="T7" fmla="*/ 196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981 h 21600"/>
              <a:gd name="T14" fmla="*/ 17920 w 21600"/>
              <a:gd name="T15" fmla="*/ 156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353" y="0"/>
                </a:moveTo>
                <a:lnTo>
                  <a:pt x="13353" y="5981"/>
                </a:lnTo>
                <a:lnTo>
                  <a:pt x="3375" y="5981"/>
                </a:lnTo>
                <a:lnTo>
                  <a:pt x="3375" y="15619"/>
                </a:lnTo>
                <a:lnTo>
                  <a:pt x="13353" y="15619"/>
                </a:lnTo>
                <a:lnTo>
                  <a:pt x="13353" y="21600"/>
                </a:lnTo>
                <a:lnTo>
                  <a:pt x="21600" y="10800"/>
                </a:lnTo>
                <a:lnTo>
                  <a:pt x="13353" y="0"/>
                </a:lnTo>
                <a:close/>
              </a:path>
              <a:path w="21600" h="21600">
                <a:moveTo>
                  <a:pt x="1350" y="5981"/>
                </a:moveTo>
                <a:lnTo>
                  <a:pt x="1350" y="15619"/>
                </a:lnTo>
                <a:lnTo>
                  <a:pt x="2700" y="15619"/>
                </a:lnTo>
                <a:lnTo>
                  <a:pt x="2700" y="5981"/>
                </a:lnTo>
                <a:lnTo>
                  <a:pt x="1350" y="5981"/>
                </a:lnTo>
                <a:close/>
              </a:path>
              <a:path w="21600" h="21600">
                <a:moveTo>
                  <a:pt x="0" y="5981"/>
                </a:moveTo>
                <a:lnTo>
                  <a:pt x="0" y="15619"/>
                </a:lnTo>
                <a:lnTo>
                  <a:pt x="675" y="15619"/>
                </a:lnTo>
                <a:lnTo>
                  <a:pt x="675" y="5981"/>
                </a:lnTo>
                <a:lnTo>
                  <a:pt x="0" y="5981"/>
                </a:lnTo>
                <a:close/>
              </a:path>
            </a:pathLst>
          </a:cu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5076825" y="5373688"/>
            <a:ext cx="3960813" cy="1346200"/>
          </a:xfrm>
          <a:prstGeom prst="rect">
            <a:avLst/>
          </a:prstGeom>
          <a:gradFill rotWithShape="0">
            <a:gsLst>
              <a:gs pos="0">
                <a:srgbClr val="FFFFCD"/>
              </a:gs>
              <a:gs pos="100000">
                <a:srgbClr val="FFFFF5"/>
              </a:gs>
            </a:gsLst>
            <a:lin ang="18900000" scaled="1"/>
          </a:gradFill>
          <a:ln w="57150" cmpd="thickThin">
            <a:solidFill>
              <a:srgbClr val="EFA003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tabLst>
                <a:tab pos="90488" algn="l"/>
              </a:tabLst>
            </a:pPr>
            <a:r>
              <a:rPr 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Мониторинг эффективности интеграции учреждений</a:t>
            </a:r>
            <a:endParaRPr 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90488" algn="l"/>
              </a:tabLst>
            </a:pPr>
            <a:r>
              <a:rPr lang="ru-RU" sz="9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Количественные и качественные показатели для характеристики достижения поставленных целей;</a:t>
            </a:r>
            <a:endParaRPr 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90488" algn="l"/>
              </a:tabLst>
            </a:pPr>
            <a:r>
              <a:rPr lang="ru-RU" sz="9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Количественно измеримые результаты деятельности для соблюдения процедур бюджетного планирования и финансового управления.</a:t>
            </a:r>
            <a:endParaRPr 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90488" algn="l"/>
              </a:tabLst>
            </a:pPr>
            <a:r>
              <a:rPr lang="ru-RU" sz="9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Корректировка программы для минимизации рисков и негативных эффектов, выявленных с помощью мониторинга.</a:t>
            </a:r>
            <a:endParaRPr 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5076825" y="3429000"/>
            <a:ext cx="3959225" cy="1800225"/>
          </a:xfrm>
          <a:prstGeom prst="rect">
            <a:avLst/>
          </a:prstGeom>
          <a:solidFill>
            <a:srgbClr val="FFF3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 indent="90488" algn="ctr">
              <a:tabLst>
                <a:tab pos="180975" algn="l"/>
              </a:tabLst>
            </a:pPr>
            <a:r>
              <a:rPr lang="ru-RU" alt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Управление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90488">
              <a:tabLst>
                <a:tab pos="180975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Высшим органом управления ассоциации (союза) является общее собрание ее участников (представителей организаций). 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90488">
              <a:tabLst>
                <a:tab pos="180975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Может быть создан постоянно действующий коллегиальный исполнительный орган и (или) единоличный исполнительный орган (руководитель). 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90488">
              <a:tabLst>
                <a:tab pos="180975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Лицензия на право ведения образовательной деятельности может быть получена либо самой ассоциацией (при наличии собственной материальной базы), либо может использоваться лицензия, имеющаяся у участника ассоциации (союза), по условиям учредительного договора и устава.</a:t>
            </a:r>
            <a:endParaRPr lang="ru-RU" altLang="ru-RU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3933825" y="1527175"/>
            <a:ext cx="923925" cy="1905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31" name="AutoShape 9"/>
          <p:cNvSpPr>
            <a:spLocks noChangeArrowheads="1"/>
          </p:cNvSpPr>
          <p:nvPr/>
        </p:nvSpPr>
        <p:spPr bwMode="auto">
          <a:xfrm rot="5400000">
            <a:off x="4679950" y="3997325"/>
            <a:ext cx="546100" cy="590550"/>
          </a:xfrm>
          <a:custGeom>
            <a:avLst/>
            <a:gdLst>
              <a:gd name="T0" fmla="*/ 390082 w 21600"/>
              <a:gd name="T1" fmla="*/ 0 h 21600"/>
              <a:gd name="T2" fmla="*/ 234039 w 21600"/>
              <a:gd name="T3" fmla="*/ 253089 h 21600"/>
              <a:gd name="T4" fmla="*/ 0 w 21600"/>
              <a:gd name="T5" fmla="*/ 491660 h 21600"/>
              <a:gd name="T6" fmla="*/ 234267 w 21600"/>
              <a:gd name="T7" fmla="*/ 590550 h 21600"/>
              <a:gd name="T8" fmla="*/ 468534 w 21600"/>
              <a:gd name="T9" fmla="*/ 442776 h 21600"/>
              <a:gd name="T10" fmla="*/ 546100 w 21600"/>
              <a:gd name="T11" fmla="*/ 25308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65 h 21600"/>
              <a:gd name="T20" fmla="*/ 1853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2325" y="9257"/>
                </a:lnTo>
                <a:lnTo>
                  <a:pt x="12325" y="14365"/>
                </a:lnTo>
                <a:lnTo>
                  <a:pt x="0" y="14365"/>
                </a:lnTo>
                <a:lnTo>
                  <a:pt x="0" y="21600"/>
                </a:lnTo>
                <a:lnTo>
                  <a:pt x="18532" y="21600"/>
                </a:lnTo>
                <a:lnTo>
                  <a:pt x="18532" y="9257"/>
                </a:lnTo>
                <a:lnTo>
                  <a:pt x="21600" y="9257"/>
                </a:lnTo>
                <a:lnTo>
                  <a:pt x="15429" y="0"/>
                </a:lnTo>
                <a:close/>
              </a:path>
            </a:pathLst>
          </a:cu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2" name="Rectangle 8"/>
          <p:cNvSpPr>
            <a:spLocks noChangeArrowheads="1"/>
          </p:cNvSpPr>
          <p:nvPr/>
        </p:nvSpPr>
        <p:spPr bwMode="auto">
          <a:xfrm>
            <a:off x="4657725" y="2441575"/>
            <a:ext cx="200025" cy="20574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33" name="AutoShape 7"/>
          <p:cNvSpPr>
            <a:spLocks noChangeArrowheads="1"/>
          </p:cNvSpPr>
          <p:nvPr/>
        </p:nvSpPr>
        <p:spPr bwMode="auto">
          <a:xfrm rot="5400000">
            <a:off x="4679950" y="5683250"/>
            <a:ext cx="546100" cy="590550"/>
          </a:xfrm>
          <a:custGeom>
            <a:avLst/>
            <a:gdLst>
              <a:gd name="T0" fmla="*/ 390082 w 21600"/>
              <a:gd name="T1" fmla="*/ 0 h 21600"/>
              <a:gd name="T2" fmla="*/ 234039 w 21600"/>
              <a:gd name="T3" fmla="*/ 253089 h 21600"/>
              <a:gd name="T4" fmla="*/ 0 w 21600"/>
              <a:gd name="T5" fmla="*/ 491660 h 21600"/>
              <a:gd name="T6" fmla="*/ 234267 w 21600"/>
              <a:gd name="T7" fmla="*/ 590550 h 21600"/>
              <a:gd name="T8" fmla="*/ 468534 w 21600"/>
              <a:gd name="T9" fmla="*/ 442776 h 21600"/>
              <a:gd name="T10" fmla="*/ 546100 w 21600"/>
              <a:gd name="T11" fmla="*/ 25308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65 h 21600"/>
              <a:gd name="T20" fmla="*/ 1853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2325" y="9257"/>
                </a:lnTo>
                <a:lnTo>
                  <a:pt x="12325" y="14365"/>
                </a:lnTo>
                <a:lnTo>
                  <a:pt x="0" y="14365"/>
                </a:lnTo>
                <a:lnTo>
                  <a:pt x="0" y="21600"/>
                </a:lnTo>
                <a:lnTo>
                  <a:pt x="18532" y="21600"/>
                </a:lnTo>
                <a:lnTo>
                  <a:pt x="18532" y="9257"/>
                </a:lnTo>
                <a:lnTo>
                  <a:pt x="21600" y="9257"/>
                </a:lnTo>
                <a:lnTo>
                  <a:pt x="15429" y="0"/>
                </a:lnTo>
                <a:close/>
              </a:path>
            </a:pathLst>
          </a:cu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4" name="Rectangle 6"/>
          <p:cNvSpPr>
            <a:spLocks noChangeArrowheads="1"/>
          </p:cNvSpPr>
          <p:nvPr/>
        </p:nvSpPr>
        <p:spPr bwMode="auto">
          <a:xfrm>
            <a:off x="4657725" y="4279900"/>
            <a:ext cx="200025" cy="18669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305" name="AutoShape 5"/>
          <p:cNvSpPr>
            <a:spLocks noChangeArrowheads="1"/>
          </p:cNvSpPr>
          <p:nvPr/>
        </p:nvSpPr>
        <p:spPr bwMode="auto">
          <a:xfrm>
            <a:off x="3562350" y="3222625"/>
            <a:ext cx="1095375" cy="352425"/>
          </a:xfrm>
          <a:prstGeom prst="rightArrow">
            <a:avLst>
              <a:gd name="adj1" fmla="val 39102"/>
              <a:gd name="adj2" fmla="val 93473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306" name="AutoShape 4"/>
          <p:cNvSpPr>
            <a:spLocks noChangeArrowheads="1"/>
          </p:cNvSpPr>
          <p:nvPr/>
        </p:nvSpPr>
        <p:spPr bwMode="auto">
          <a:xfrm>
            <a:off x="3800475" y="4565650"/>
            <a:ext cx="857250" cy="352425"/>
          </a:xfrm>
          <a:prstGeom prst="rightArrow">
            <a:avLst>
              <a:gd name="adj1" fmla="val 39102"/>
              <a:gd name="adj2" fmla="val 108288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307" name="AutoShape 3"/>
          <p:cNvSpPr>
            <a:spLocks noChangeArrowheads="1"/>
          </p:cNvSpPr>
          <p:nvPr/>
        </p:nvSpPr>
        <p:spPr bwMode="auto">
          <a:xfrm>
            <a:off x="3314700" y="5426075"/>
            <a:ext cx="1343025" cy="352425"/>
          </a:xfrm>
          <a:prstGeom prst="rightArrow">
            <a:avLst>
              <a:gd name="adj1" fmla="val 39102"/>
              <a:gd name="adj2" fmla="val 106491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308" name="Rectangle 2"/>
          <p:cNvSpPr>
            <a:spLocks noChangeArrowheads="1"/>
          </p:cNvSpPr>
          <p:nvPr/>
        </p:nvSpPr>
        <p:spPr bwMode="auto">
          <a:xfrm>
            <a:off x="885825" y="1241425"/>
            <a:ext cx="3048000" cy="1066800"/>
          </a:xfrm>
          <a:prstGeom prst="rect">
            <a:avLst/>
          </a:prstGeom>
          <a:solidFill>
            <a:srgbClr val="CCEC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3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Взаимодействие (объединение) разных учреждений и организаций со статусом юридических лиц в ассоциацию (союз) также со статусом юридического лица</a:t>
            </a:r>
            <a:endParaRPr lang="ru-RU" altLang="ru-RU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09" name="Rectangle 1"/>
          <p:cNvSpPr>
            <a:spLocks noChangeArrowheads="1"/>
          </p:cNvSpPr>
          <p:nvPr/>
        </p:nvSpPr>
        <p:spPr bwMode="auto">
          <a:xfrm>
            <a:off x="5076825" y="981075"/>
            <a:ext cx="3959225" cy="2376488"/>
          </a:xfrm>
          <a:prstGeom prst="rect">
            <a:avLst/>
          </a:prstGeom>
          <a:solidFill>
            <a:srgbClr val="E7FFE7"/>
          </a:solidFill>
          <a:ln w="63500" cmpd="thickThin">
            <a:solidFill>
              <a:srgbClr val="9BBB59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180975" algn="l"/>
                <a:tab pos="425450" algn="l"/>
              </a:tabLst>
            </a:pPr>
            <a:r>
              <a:rPr lang="ru-RU" alt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Документы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tabLst>
                <a:tab pos="180975" algn="l"/>
                <a:tab pos="425450" algn="l"/>
              </a:tabLst>
            </a:pPr>
            <a:r>
              <a:rPr lang="ru-RU" altLang="ru-RU" sz="10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Процедура создания включает: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разработку концепции объединения образовательных учреждений и учреждений культуры и спорта участниками объединения, возможно, по инициативе или с участием органов местного самоуправления;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разработку и заключение учредительного договора;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утверждение и регистрация устава.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tabLst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В учредительном договоре и уставе прописываются: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цели деятельности;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согласованные права и обязанности участников, в т.ч. право вхождения в состав объединения и выхода (исключения) из него;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порядок использования имущества участников, источники формирования и использование имущества комплекса.</a:t>
            </a:r>
            <a:endParaRPr lang="ru-RU" altLang="ru-RU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240" name="AutoShape 12"/>
          <p:cNvSpPr>
            <a:spLocks noChangeArrowheads="1"/>
          </p:cNvSpPr>
          <p:nvPr/>
        </p:nvSpPr>
        <p:spPr bwMode="auto">
          <a:xfrm rot="5400000">
            <a:off x="4629944" y="2008981"/>
            <a:ext cx="546100" cy="490538"/>
          </a:xfrm>
          <a:custGeom>
            <a:avLst/>
            <a:gdLst>
              <a:gd name="T0" fmla="*/ 390082 w 21600"/>
              <a:gd name="T1" fmla="*/ 0 h 21600"/>
              <a:gd name="T2" fmla="*/ 234039 w 21600"/>
              <a:gd name="T3" fmla="*/ 210227 h 21600"/>
              <a:gd name="T4" fmla="*/ 0 w 21600"/>
              <a:gd name="T5" fmla="*/ 408396 h 21600"/>
              <a:gd name="T6" fmla="*/ 234267 w 21600"/>
              <a:gd name="T7" fmla="*/ 490538 h 21600"/>
              <a:gd name="T8" fmla="*/ 468534 w 21600"/>
              <a:gd name="T9" fmla="*/ 367790 h 21600"/>
              <a:gd name="T10" fmla="*/ 546100 w 21600"/>
              <a:gd name="T11" fmla="*/ 21022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65 h 21600"/>
              <a:gd name="T20" fmla="*/ 1853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2325" y="9257"/>
                </a:lnTo>
                <a:lnTo>
                  <a:pt x="12325" y="14365"/>
                </a:lnTo>
                <a:lnTo>
                  <a:pt x="0" y="14365"/>
                </a:lnTo>
                <a:lnTo>
                  <a:pt x="0" y="21600"/>
                </a:lnTo>
                <a:lnTo>
                  <a:pt x="18532" y="21600"/>
                </a:lnTo>
                <a:lnTo>
                  <a:pt x="18532" y="9257"/>
                </a:lnTo>
                <a:lnTo>
                  <a:pt x="21600" y="9257"/>
                </a:lnTo>
                <a:lnTo>
                  <a:pt x="15429" y="0"/>
                </a:lnTo>
                <a:close/>
              </a:path>
            </a:pathLst>
          </a:cu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1" name="Rectangle 10"/>
          <p:cNvSpPr>
            <a:spLocks noChangeArrowheads="1"/>
          </p:cNvSpPr>
          <p:nvPr/>
        </p:nvSpPr>
        <p:spPr bwMode="auto">
          <a:xfrm>
            <a:off x="4657725" y="1527175"/>
            <a:ext cx="200025" cy="9144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36050" cy="1340768"/>
          </a:xfrm>
          <a:solidFill>
            <a:srgbClr val="FF9900"/>
          </a:solidFill>
        </p:spPr>
        <p:txBody>
          <a:bodyPr anchor="ctr"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Схема организации межотраслевого взаимодействия на ассоциативной и/или договорной основе</a:t>
            </a:r>
            <a:r>
              <a:rPr lang="ru-RU" alt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для объединения разных учреждений и организаций со статусом юридических лиц в форме комплекса (кластера) </a:t>
            </a:r>
            <a:r>
              <a:rPr lang="ru-RU" altLang="ru-RU" sz="2000" b="1" dirty="0">
                <a:solidFill>
                  <a:schemeClr val="bg1"/>
                </a:solidFill>
              </a:rPr>
              <a:t/>
            </a:r>
            <a:br>
              <a:rPr lang="ru-RU" altLang="ru-RU" sz="2000" b="1" dirty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rgbClr val="7030A0"/>
                </a:solidFill>
              </a:rPr>
              <a:t> (Стратегия «Синтез»)</a:t>
            </a:r>
          </a:p>
        </p:txBody>
      </p:sp>
      <p:sp>
        <p:nvSpPr>
          <p:cNvPr id="7171" name="Rectangle 16"/>
          <p:cNvSpPr>
            <a:spLocks noChangeArrowheads="1"/>
          </p:cNvSpPr>
          <p:nvPr/>
        </p:nvSpPr>
        <p:spPr bwMode="auto">
          <a:xfrm>
            <a:off x="4932363" y="5300663"/>
            <a:ext cx="4105275" cy="1417637"/>
          </a:xfrm>
          <a:prstGeom prst="rect">
            <a:avLst/>
          </a:prstGeom>
          <a:gradFill rotWithShape="0">
            <a:gsLst>
              <a:gs pos="0">
                <a:srgbClr val="FFFFCD"/>
              </a:gs>
              <a:gs pos="100000">
                <a:srgbClr val="FFFFF5"/>
              </a:gs>
            </a:gsLst>
            <a:lin ang="18900000" scaled="1"/>
          </a:gradFill>
          <a:ln w="57150" cmpd="thickThin">
            <a:solidFill>
              <a:srgbClr val="EFA003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tabLst>
                <a:tab pos="180975" algn="l"/>
              </a:tabLst>
            </a:pPr>
            <a:r>
              <a:rPr 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Мониторинг эффективности интеграции учреждений</a:t>
            </a:r>
            <a:endParaRPr 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Количественные и качественные показатели для характеристики достижения поставленных целей;</a:t>
            </a:r>
            <a:endParaRPr 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Количественно измеримые результаты деятельности для соблюдения процедур бюджетного планирования и финансового управления.</a:t>
            </a:r>
            <a:endParaRPr 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</a:tabLst>
            </a:pPr>
            <a:r>
              <a:rPr 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Корректировка программы для минимизации рисков и негативных эффектов, выявленных с помощью мониторинга.</a:t>
            </a:r>
            <a:endParaRPr 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7172" name="AutoShape 13"/>
          <p:cNvSpPr>
            <a:spLocks noChangeArrowheads="1"/>
          </p:cNvSpPr>
          <p:nvPr/>
        </p:nvSpPr>
        <p:spPr bwMode="auto">
          <a:xfrm rot="5400000">
            <a:off x="4594225" y="5135563"/>
            <a:ext cx="546100" cy="590550"/>
          </a:xfrm>
          <a:custGeom>
            <a:avLst/>
            <a:gdLst>
              <a:gd name="T0" fmla="*/ 390082 w 21600"/>
              <a:gd name="T1" fmla="*/ 0 h 21600"/>
              <a:gd name="T2" fmla="*/ 234039 w 21600"/>
              <a:gd name="T3" fmla="*/ 253089 h 21600"/>
              <a:gd name="T4" fmla="*/ 0 w 21600"/>
              <a:gd name="T5" fmla="*/ 491660 h 21600"/>
              <a:gd name="T6" fmla="*/ 234267 w 21600"/>
              <a:gd name="T7" fmla="*/ 590550 h 21600"/>
              <a:gd name="T8" fmla="*/ 468534 w 21600"/>
              <a:gd name="T9" fmla="*/ 442776 h 21600"/>
              <a:gd name="T10" fmla="*/ 546100 w 21600"/>
              <a:gd name="T11" fmla="*/ 25308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65 h 21600"/>
              <a:gd name="T20" fmla="*/ 1853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2325" y="9257"/>
                </a:lnTo>
                <a:lnTo>
                  <a:pt x="12325" y="14365"/>
                </a:lnTo>
                <a:lnTo>
                  <a:pt x="0" y="14365"/>
                </a:lnTo>
                <a:lnTo>
                  <a:pt x="0" y="21600"/>
                </a:lnTo>
                <a:lnTo>
                  <a:pt x="18532" y="21600"/>
                </a:lnTo>
                <a:lnTo>
                  <a:pt x="18532" y="9257"/>
                </a:lnTo>
                <a:lnTo>
                  <a:pt x="21600" y="9257"/>
                </a:lnTo>
                <a:lnTo>
                  <a:pt x="15429" y="0"/>
                </a:lnTo>
                <a:close/>
              </a:path>
            </a:pathLst>
          </a:cu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AutoShape 12"/>
          <p:cNvSpPr>
            <a:spLocks noChangeArrowheads="1"/>
          </p:cNvSpPr>
          <p:nvPr/>
        </p:nvSpPr>
        <p:spPr bwMode="auto">
          <a:xfrm>
            <a:off x="3476625" y="2300288"/>
            <a:ext cx="1095375" cy="352425"/>
          </a:xfrm>
          <a:prstGeom prst="rightArrow">
            <a:avLst>
              <a:gd name="adj1" fmla="val 39102"/>
              <a:gd name="adj2" fmla="val 93473"/>
            </a:avLst>
          </a:prstGeom>
          <a:solidFill>
            <a:srgbClr val="FCFCBA"/>
          </a:solidFill>
          <a:ln w="57150" cmpd="thickThin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46" name="AutoShape 11"/>
          <p:cNvSpPr>
            <a:spLocks noChangeArrowheads="1"/>
          </p:cNvSpPr>
          <p:nvPr/>
        </p:nvSpPr>
        <p:spPr bwMode="auto">
          <a:xfrm>
            <a:off x="1933575" y="3281363"/>
            <a:ext cx="2638425" cy="352425"/>
          </a:xfrm>
          <a:prstGeom prst="rightArrow">
            <a:avLst>
              <a:gd name="adj1" fmla="val 44500"/>
              <a:gd name="adj2" fmla="val 114412"/>
            </a:avLst>
          </a:prstGeom>
          <a:solidFill>
            <a:srgbClr val="FFD9FF"/>
          </a:solidFill>
          <a:ln w="57150" cmpd="thickThin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3228975" y="5427663"/>
            <a:ext cx="1343025" cy="352425"/>
          </a:xfrm>
          <a:prstGeom prst="rightArrow">
            <a:avLst>
              <a:gd name="adj1" fmla="val 39102"/>
              <a:gd name="adj2" fmla="val 106491"/>
            </a:avLst>
          </a:prstGeom>
          <a:solidFill>
            <a:srgbClr val="DDFFDD"/>
          </a:solidFill>
          <a:ln w="57150" cmpd="thickThin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1043608" y="1268760"/>
            <a:ext cx="3041030" cy="2098328"/>
          </a:xfrm>
          <a:prstGeom prst="ellipse">
            <a:avLst/>
          </a:prstGeom>
          <a:solidFill>
            <a:srgbClr val="FDFDC3"/>
          </a:solidFill>
          <a:ln w="57150" cmpd="thickThin">
            <a:solidFill>
              <a:srgbClr val="FF99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Образовательные организации разного уровня и ведомственной </a:t>
            </a:r>
          </a:p>
          <a:p>
            <a:pPr algn="ctr"/>
            <a:r>
              <a:rPr lang="ru-RU" altLang="ru-RU" sz="1600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принадлежности</a:t>
            </a:r>
            <a:endParaRPr lang="ru-RU" altLang="ru-RU" b="1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1979712" y="4653136"/>
            <a:ext cx="2127250" cy="1998662"/>
          </a:xfrm>
          <a:prstGeom prst="ellipse">
            <a:avLst/>
          </a:prstGeom>
          <a:solidFill>
            <a:srgbClr val="D9FFD9"/>
          </a:solidFill>
          <a:ln w="57150" cmpd="thickThin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 sz="1600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endParaRPr lang="ru-RU" altLang="ru-RU" sz="1600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Учреждения спорта</a:t>
            </a:r>
            <a:endParaRPr lang="ru-RU" altLang="ru-RU" b="1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250" name="Oval 7"/>
          <p:cNvSpPr>
            <a:spLocks noChangeArrowheads="1"/>
          </p:cNvSpPr>
          <p:nvPr/>
        </p:nvSpPr>
        <p:spPr bwMode="auto">
          <a:xfrm>
            <a:off x="146050" y="2900363"/>
            <a:ext cx="2181225" cy="2133600"/>
          </a:xfrm>
          <a:prstGeom prst="ellipse">
            <a:avLst/>
          </a:prstGeom>
          <a:solidFill>
            <a:srgbClr val="FFE1FF"/>
          </a:solidFill>
          <a:ln w="57150" cmpd="thickThin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Учреждения культуры</a:t>
            </a:r>
            <a:endParaRPr lang="ru-RU" altLang="ru-RU" sz="900" b="1" dirty="0" smtClean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endParaRPr lang="ru-RU" altLang="ru-RU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251" name="AutoShape 6"/>
          <p:cNvSpPr>
            <a:spLocks noChangeArrowheads="1"/>
          </p:cNvSpPr>
          <p:nvPr/>
        </p:nvSpPr>
        <p:spPr bwMode="auto">
          <a:xfrm rot="1803944">
            <a:off x="1817688" y="2409825"/>
            <a:ext cx="2706687" cy="2395538"/>
          </a:xfrm>
          <a:prstGeom prst="triangle">
            <a:avLst>
              <a:gd name="adj" fmla="val 46986"/>
            </a:avLst>
          </a:prstGeom>
          <a:solidFill>
            <a:srgbClr val="C5E2FF"/>
          </a:solidFill>
          <a:ln w="66675" cmpd="thickThin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200" b="1" dirty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Межотраслевое взаимодействие на договорной основе</a:t>
            </a:r>
            <a:endParaRPr lang="ru-RU" altLang="ru-RU" sz="1200" dirty="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7180" name="Rectangle 5"/>
          <p:cNvSpPr>
            <a:spLocks noChangeArrowheads="1"/>
          </p:cNvSpPr>
          <p:nvPr/>
        </p:nvSpPr>
        <p:spPr bwMode="auto">
          <a:xfrm>
            <a:off x="3708400" y="4149725"/>
            <a:ext cx="923925" cy="1905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53" name="Rectangle 2"/>
          <p:cNvSpPr>
            <a:spLocks noChangeArrowheads="1"/>
          </p:cNvSpPr>
          <p:nvPr/>
        </p:nvSpPr>
        <p:spPr bwMode="auto">
          <a:xfrm>
            <a:off x="4932363" y="1340767"/>
            <a:ext cx="4105275" cy="2708945"/>
          </a:xfrm>
          <a:prstGeom prst="rect">
            <a:avLst/>
          </a:prstGeom>
          <a:solidFill>
            <a:srgbClr val="E7FFE7"/>
          </a:solidFill>
          <a:ln w="63500" cmpd="thickThin">
            <a:solidFill>
              <a:srgbClr val="9BBB59"/>
            </a:solidFill>
            <a:miter lim="800000"/>
            <a:headEnd/>
            <a:tailEnd/>
          </a:ln>
        </p:spPr>
        <p:txBody>
          <a:bodyPr/>
          <a:lstStyle/>
          <a:p>
            <a:pPr indent="90488" algn="ctr">
              <a:tabLst>
                <a:tab pos="90488" algn="l"/>
                <a:tab pos="180975" algn="l"/>
                <a:tab pos="425450" algn="l"/>
              </a:tabLst>
            </a:pPr>
            <a:r>
              <a:rPr lang="ru-RU" alt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Документы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90488">
              <a:tabLst>
                <a:tab pos="90488" algn="l"/>
                <a:tab pos="180975" algn="l"/>
                <a:tab pos="425450" algn="l"/>
              </a:tabLst>
            </a:pPr>
            <a:r>
              <a:rPr lang="ru-RU" altLang="ru-RU" sz="10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Процедура создания включает: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90488">
              <a:tabLst>
                <a:tab pos="90488" algn="l"/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На этапе создания межотраслевого комплекса (кластера) для обеспечения его легитимности достаточным является система договорных отношений.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90488">
              <a:tabLst>
                <a:tab pos="90488" algn="l"/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Для эффективной деятельности необходимо создание полного пакета нормативных документов: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90488">
              <a:buFontTx/>
              <a:buChar char="•"/>
              <a:tabLst>
                <a:tab pos="90488" algn="l"/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концепция или программа совместной деятельности межотраслевого комплекса (кластера) принимается на муниципальном уровне в отношении подведомственных учреждений;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90488">
              <a:buFontTx/>
              <a:buChar char="•"/>
              <a:tabLst>
                <a:tab pos="90488" algn="l"/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положение о межотраслевом комплексе (кластере), интегрирующем различные виды, уровни и формы образовательной и социально-культурной деятельности;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indent="90488">
              <a:buFontTx/>
              <a:buChar char="•"/>
              <a:tabLst>
                <a:tab pos="90488" algn="l"/>
                <a:tab pos="180975" algn="l"/>
                <a:tab pos="425450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договор или несколько договоров для установления юридически значимых отношений между участниками межотраслевого комплекса (кластера), интегрирующего различные виды, уровни и формы образовательной и социально-культурной деятельности.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254" name="Rectangle 1"/>
          <p:cNvSpPr>
            <a:spLocks noChangeArrowheads="1"/>
          </p:cNvSpPr>
          <p:nvPr/>
        </p:nvSpPr>
        <p:spPr bwMode="auto">
          <a:xfrm>
            <a:off x="4932363" y="4149725"/>
            <a:ext cx="4105275" cy="1062038"/>
          </a:xfrm>
          <a:prstGeom prst="rect">
            <a:avLst/>
          </a:prstGeom>
          <a:solidFill>
            <a:srgbClr val="FFF3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180975" algn="l"/>
                <a:tab pos="630238" algn="l"/>
              </a:tabLst>
            </a:pPr>
            <a:r>
              <a:rPr lang="ru-RU" altLang="ru-RU" sz="14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Управление</a:t>
            </a:r>
            <a:endParaRPr lang="ru-RU" altLang="ru-RU" sz="9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tabLst>
                <a:tab pos="180975" algn="l"/>
                <a:tab pos="630238" algn="l"/>
              </a:tabLst>
            </a:pPr>
            <a:r>
              <a:rPr lang="ru-RU" altLang="ru-RU" sz="1000" b="1">
                <a:latin typeface="Calibri" pitchFamily="34" charset="0"/>
                <a:ea typeface="MS PGothic" pitchFamily="34" charset="-128"/>
                <a:cs typeface="Times New Roman" pitchFamily="18" charset="0"/>
              </a:rPr>
              <a:t>Управление осуществляется: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  <a:tab pos="630238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конференцией представителей субъектов межотраслевого комплекса (кластера); 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180975" algn="l"/>
                <a:tab pos="630238" algn="l"/>
              </a:tabLst>
            </a:pPr>
            <a:r>
              <a:rPr lang="ru-RU" altLang="ru-RU" sz="1000">
                <a:latin typeface="Calibri" pitchFamily="34" charset="0"/>
                <a:ea typeface="MS PGothic" pitchFamily="34" charset="-128"/>
                <a:cs typeface="Times New Roman" pitchFamily="18" charset="0"/>
              </a:rPr>
              <a:t>советом руководителей учреждений, входящих в межотраслевой комплекс (кластер).</a:t>
            </a:r>
            <a:endParaRPr lang="ru-RU" altLang="ru-RU" sz="1000"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7183" name="AutoShape 14"/>
          <p:cNvSpPr>
            <a:spLocks noChangeArrowheads="1"/>
          </p:cNvSpPr>
          <p:nvPr/>
        </p:nvSpPr>
        <p:spPr bwMode="auto">
          <a:xfrm rot="5400000">
            <a:off x="4594225" y="3838575"/>
            <a:ext cx="546100" cy="590550"/>
          </a:xfrm>
          <a:custGeom>
            <a:avLst/>
            <a:gdLst>
              <a:gd name="T0" fmla="*/ 390082 w 21600"/>
              <a:gd name="T1" fmla="*/ 0 h 21600"/>
              <a:gd name="T2" fmla="*/ 234039 w 21600"/>
              <a:gd name="T3" fmla="*/ 253089 h 21600"/>
              <a:gd name="T4" fmla="*/ 0 w 21600"/>
              <a:gd name="T5" fmla="*/ 491660 h 21600"/>
              <a:gd name="T6" fmla="*/ 234267 w 21600"/>
              <a:gd name="T7" fmla="*/ 590550 h 21600"/>
              <a:gd name="T8" fmla="*/ 468534 w 21600"/>
              <a:gd name="T9" fmla="*/ 442776 h 21600"/>
              <a:gd name="T10" fmla="*/ 546100 w 21600"/>
              <a:gd name="T11" fmla="*/ 25308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65 h 21600"/>
              <a:gd name="T20" fmla="*/ 1853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2325" y="9257"/>
                </a:lnTo>
                <a:lnTo>
                  <a:pt x="12325" y="14365"/>
                </a:lnTo>
                <a:lnTo>
                  <a:pt x="0" y="14365"/>
                </a:lnTo>
                <a:lnTo>
                  <a:pt x="0" y="21600"/>
                </a:lnTo>
                <a:lnTo>
                  <a:pt x="18532" y="21600"/>
                </a:lnTo>
                <a:lnTo>
                  <a:pt x="18532" y="9257"/>
                </a:lnTo>
                <a:lnTo>
                  <a:pt x="21600" y="9257"/>
                </a:lnTo>
                <a:lnTo>
                  <a:pt x="15429" y="0"/>
                </a:lnTo>
                <a:close/>
              </a:path>
            </a:pathLst>
          </a:cu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84" name="AutoShape 15"/>
          <p:cNvSpPr>
            <a:spLocks noChangeArrowheads="1"/>
          </p:cNvSpPr>
          <p:nvPr/>
        </p:nvSpPr>
        <p:spPr bwMode="auto">
          <a:xfrm rot="16200000" flipV="1">
            <a:off x="4610100" y="1303338"/>
            <a:ext cx="514350" cy="590550"/>
          </a:xfrm>
          <a:custGeom>
            <a:avLst/>
            <a:gdLst>
              <a:gd name="T0" fmla="*/ 367403 w 21600"/>
              <a:gd name="T1" fmla="*/ 0 h 21600"/>
              <a:gd name="T2" fmla="*/ 220432 w 21600"/>
              <a:gd name="T3" fmla="*/ 253089 h 21600"/>
              <a:gd name="T4" fmla="*/ 0 w 21600"/>
              <a:gd name="T5" fmla="*/ 491660 h 21600"/>
              <a:gd name="T6" fmla="*/ 220647 w 21600"/>
              <a:gd name="T7" fmla="*/ 590550 h 21600"/>
              <a:gd name="T8" fmla="*/ 441293 w 21600"/>
              <a:gd name="T9" fmla="*/ 442776 h 21600"/>
              <a:gd name="T10" fmla="*/ 514350 w 21600"/>
              <a:gd name="T11" fmla="*/ 25308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65 h 21600"/>
              <a:gd name="T20" fmla="*/ 1853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2325" y="9257"/>
                </a:lnTo>
                <a:lnTo>
                  <a:pt x="12325" y="14365"/>
                </a:lnTo>
                <a:lnTo>
                  <a:pt x="0" y="14365"/>
                </a:lnTo>
                <a:lnTo>
                  <a:pt x="0" y="21600"/>
                </a:lnTo>
                <a:lnTo>
                  <a:pt x="18532" y="21600"/>
                </a:lnTo>
                <a:lnTo>
                  <a:pt x="18532" y="9257"/>
                </a:lnTo>
                <a:lnTo>
                  <a:pt x="21600" y="9257"/>
                </a:lnTo>
                <a:lnTo>
                  <a:pt x="15429" y="0"/>
                </a:lnTo>
                <a:close/>
              </a:path>
            </a:pathLst>
          </a:cu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85" name="Rectangle 4"/>
          <p:cNvSpPr>
            <a:spLocks noChangeArrowheads="1"/>
          </p:cNvSpPr>
          <p:nvPr/>
        </p:nvSpPr>
        <p:spPr bwMode="auto">
          <a:xfrm>
            <a:off x="4572000" y="1844675"/>
            <a:ext cx="215900" cy="2513013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86" name="Rectangle 3"/>
          <p:cNvSpPr>
            <a:spLocks noChangeArrowheads="1"/>
          </p:cNvSpPr>
          <p:nvPr/>
        </p:nvSpPr>
        <p:spPr bwMode="auto">
          <a:xfrm>
            <a:off x="4572000" y="3644900"/>
            <a:ext cx="200025" cy="18669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Сетевая модель взаимодействия</a:t>
            </a:r>
            <a:endParaRPr lang="ru-RU" sz="3200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FF"/>
                </a:solidFill>
              </a:rPr>
              <a:t>Создание сети предполагает</a:t>
            </a:r>
          </a:p>
          <a:p>
            <a:r>
              <a:rPr lang="ru-RU" b="1" dirty="0" smtClean="0"/>
              <a:t>Договорные обязательства между участниками сети</a:t>
            </a:r>
          </a:p>
          <a:p>
            <a:r>
              <a:rPr lang="ru-RU" b="1" dirty="0" smtClean="0"/>
              <a:t>Определение цели и задач взаимодействия</a:t>
            </a:r>
          </a:p>
          <a:p>
            <a:r>
              <a:rPr lang="ru-RU" b="1" dirty="0" smtClean="0"/>
              <a:t>Создание программно-методического обеспечения взаимодействия</a:t>
            </a:r>
          </a:p>
          <a:p>
            <a:r>
              <a:rPr lang="ru-RU" b="1" dirty="0" smtClean="0"/>
              <a:t>Составление плана действий («дорожная карта») по реализации программы взаимодействия</a:t>
            </a:r>
          </a:p>
          <a:p>
            <a:r>
              <a:rPr lang="ru-RU" b="1" dirty="0" smtClean="0"/>
              <a:t>Определение и выделение необходимых ресурсов для сетевого взаимодействия</a:t>
            </a:r>
          </a:p>
          <a:p>
            <a:r>
              <a:rPr lang="ru-RU" b="1" dirty="0" smtClean="0"/>
              <a:t>Определение возможного варианта (модели) сетевого взаимодействия</a:t>
            </a:r>
          </a:p>
          <a:p>
            <a:r>
              <a:rPr lang="ru-RU" b="1" dirty="0" smtClean="0"/>
              <a:t>Организацию деятельность по реализации взаимодействия</a:t>
            </a:r>
          </a:p>
          <a:p>
            <a:r>
              <a:rPr lang="ru-RU" b="1" dirty="0" smtClean="0"/>
              <a:t>Осуществление стратегического управления сетью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1" descr="C:\Users\Мама\Desktop\Картинки Высказывания\d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373216"/>
            <a:ext cx="1512168" cy="1224136"/>
          </a:xfrm>
          <a:prstGeom prst="rect">
            <a:avLst/>
          </a:prstGeom>
          <a:noFill/>
        </p:spPr>
      </p:pic>
      <p:pic>
        <p:nvPicPr>
          <p:cNvPr id="5" name="Picture 1" descr="C:\Users\Мама\Desktop\Картинки Высказывания\d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0704" y="5525616"/>
            <a:ext cx="151216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2806BA"/>
                </a:solidFill>
              </a:rPr>
              <a:t>Предлагаю поразмышлять над вопросами …</a:t>
            </a:r>
            <a:endParaRPr lang="ru-RU" i="1" dirty="0">
              <a:solidFill>
                <a:srgbClr val="2806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/>
              <a:t> Какие пути интеграции используются в системе образования сегодня?</a:t>
            </a:r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Интеграция общего и дополнительного образования происходит либо на основе использования внутренних ресурсов общеобразовательной организации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либо </a:t>
            </a:r>
            <a:r>
              <a:rPr lang="ru-RU" b="1" i="1" dirty="0" smtClean="0">
                <a:solidFill>
                  <a:srgbClr val="FF0000"/>
                </a:solidFill>
              </a:rPr>
              <a:t>на основе объединения образовательных организаций в  образовательные </a:t>
            </a:r>
            <a:r>
              <a:rPr lang="ru-RU" b="1" i="1" dirty="0" smtClean="0">
                <a:solidFill>
                  <a:srgbClr val="FF0000"/>
                </a:solidFill>
              </a:rPr>
              <a:t>комплексы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(</a:t>
            </a:r>
            <a:r>
              <a:rPr lang="ru-RU" b="1" i="1" dirty="0" err="1" smtClean="0">
                <a:solidFill>
                  <a:srgbClr val="FF0000"/>
                </a:solidFill>
              </a:rPr>
              <a:t>внутриинституциональная</a:t>
            </a:r>
            <a:r>
              <a:rPr lang="ru-RU" b="1" i="1" dirty="0" smtClean="0">
                <a:solidFill>
                  <a:srgbClr val="FF0000"/>
                </a:solidFill>
              </a:rPr>
              <a:t> иерархическая </a:t>
            </a:r>
            <a:r>
              <a:rPr lang="ru-RU" b="1" i="1" dirty="0" smtClean="0">
                <a:solidFill>
                  <a:srgbClr val="FF0000"/>
                </a:solidFill>
              </a:rPr>
              <a:t>модель),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либо </a:t>
            </a:r>
            <a:r>
              <a:rPr lang="ru-RU" b="1" i="1" dirty="0" smtClean="0">
                <a:solidFill>
                  <a:srgbClr val="FF0000"/>
                </a:solidFill>
              </a:rPr>
              <a:t>на основе </a:t>
            </a:r>
            <a:r>
              <a:rPr lang="ru-RU" b="1" i="1" dirty="0" smtClean="0">
                <a:solidFill>
                  <a:srgbClr val="FF0000"/>
                </a:solidFill>
              </a:rPr>
              <a:t>интеграции в образовательные кластеры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 </a:t>
            </a:r>
            <a:r>
              <a:rPr lang="ru-RU" b="1" i="1" dirty="0" smtClean="0">
                <a:solidFill>
                  <a:srgbClr val="FF0000"/>
                </a:solidFill>
              </a:rPr>
              <a:t>использованием внутриведомственного и/или межведомственного взаимодействия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(</a:t>
            </a:r>
            <a:r>
              <a:rPr lang="ru-RU" b="1" i="1" dirty="0" err="1" smtClean="0">
                <a:solidFill>
                  <a:srgbClr val="FF0000"/>
                </a:solidFill>
              </a:rPr>
              <a:t>внеинституциональная</a:t>
            </a:r>
            <a:r>
              <a:rPr lang="ru-RU" b="1" i="1" dirty="0" smtClean="0">
                <a:solidFill>
                  <a:srgbClr val="FF0000"/>
                </a:solidFill>
              </a:rPr>
              <a:t> сетевая </a:t>
            </a:r>
            <a:r>
              <a:rPr lang="ru-RU" b="1" i="1" dirty="0" smtClean="0">
                <a:solidFill>
                  <a:srgbClr val="FF0000"/>
                </a:solidFill>
              </a:rPr>
              <a:t>модель)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6145" name="Picture 1" descr="C:\Users\Мама\Desktop\Картинки Высказывания\i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733256"/>
            <a:ext cx="1224136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2806BA"/>
                </a:solidFill>
              </a:rPr>
              <a:t>Предлагаю поразмышлять над вопросами …</a:t>
            </a:r>
            <a:endParaRPr lang="ru-RU" i="1" dirty="0">
              <a:solidFill>
                <a:srgbClr val="2806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Какие проблемы возникают при интеграции и каковы пути их решения?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Мама\Desktop\Картинки Высказывания\i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725144"/>
            <a:ext cx="1600200" cy="19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Проблемы интеграции общего и дополнительного образования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4461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Нарушения </a:t>
            </a:r>
            <a:r>
              <a:rPr lang="ru-RU" sz="2000" b="1" dirty="0" smtClean="0"/>
              <a:t>требований ФГОС </a:t>
            </a:r>
            <a:r>
              <a:rPr lang="ru-RU" sz="2000" b="1" dirty="0" smtClean="0"/>
              <a:t>ОО к </a:t>
            </a:r>
            <a:r>
              <a:rPr lang="ru-RU" sz="2000" b="1" dirty="0" smtClean="0"/>
              <a:t>организации </a:t>
            </a:r>
            <a:r>
              <a:rPr lang="ru-RU" sz="2000" b="1" dirty="0" smtClean="0"/>
              <a:t>ВУД </a:t>
            </a:r>
            <a:endParaRPr lang="ru-RU" sz="2000" b="1" dirty="0" smtClean="0"/>
          </a:p>
          <a:p>
            <a:r>
              <a:rPr lang="ru-RU" sz="2000" b="1" dirty="0"/>
              <a:t>Недостаточная разработанность нормативно-правовых оснований для </a:t>
            </a:r>
            <a:r>
              <a:rPr lang="ru-RU" sz="2000" b="1" dirty="0" smtClean="0"/>
              <a:t>интеграции</a:t>
            </a:r>
          </a:p>
          <a:p>
            <a:r>
              <a:rPr lang="ru-RU" sz="2000" b="1" dirty="0"/>
              <a:t>Отсутствие механизмов межведомственного взаимодействия, в том числе в рамках </a:t>
            </a:r>
            <a:r>
              <a:rPr lang="ru-RU" sz="2000" b="1" dirty="0" err="1"/>
              <a:t>грантовых</a:t>
            </a:r>
            <a:r>
              <a:rPr lang="ru-RU" sz="2000" b="1" dirty="0"/>
              <a:t> и конкурсных </a:t>
            </a:r>
            <a:r>
              <a:rPr lang="ru-RU" sz="2000" b="1" dirty="0" smtClean="0"/>
              <a:t>процедур</a:t>
            </a:r>
          </a:p>
          <a:p>
            <a:r>
              <a:rPr lang="ru-RU" sz="2000" b="1" dirty="0"/>
              <a:t>Недостаточность учета индивидуальных интересов и запросов  обучающихся и их семей,  отсутствие информации о реализуемых программах для обучающихся и родителей</a:t>
            </a:r>
          </a:p>
          <a:p>
            <a:r>
              <a:rPr lang="ru-RU" sz="2000" b="1" dirty="0" smtClean="0"/>
              <a:t>«Двойная бухгалтерия» при учете посещаемости обучающимися различных программ и образовательных организаций</a:t>
            </a:r>
          </a:p>
          <a:p>
            <a:r>
              <a:rPr lang="ru-RU" sz="2000" b="1" dirty="0" smtClean="0"/>
              <a:t>Устаревшая инфраструктура, недофинансирование, сворачивание сети ОДОД</a:t>
            </a:r>
          </a:p>
          <a:p>
            <a:r>
              <a:rPr lang="ru-RU" sz="2000" b="1" dirty="0" smtClean="0"/>
              <a:t>Недостаточная актуальность программ ВУД и ДОД </a:t>
            </a:r>
          </a:p>
          <a:p>
            <a:r>
              <a:rPr lang="ru-RU" sz="2000" b="1" dirty="0" smtClean="0"/>
              <a:t>Недостаточная профессиональная компетентность педагогических кадров и управленческая компетентность руководителей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2078840-7139-4550-B8F4-8863501AEBA3}" type="slidenum">
              <a:rPr lang="ru-RU" altLang="ru-RU" sz="1400"/>
              <a:pPr algn="r"/>
              <a:t>3</a:t>
            </a:fld>
            <a:endParaRPr lang="ru-RU" altLang="ru-RU" sz="140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cs typeface="Times New Roman" pitchFamily="18" charset="0"/>
              </a:rPr>
              <a:t>Переход на новые  ФГОС общего образования</a:t>
            </a:r>
            <a:endParaRPr lang="ru-RU" altLang="ru-RU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0" y="12684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accent2"/>
                </a:solidFill>
              </a:rPr>
              <a:t> </a:t>
            </a:r>
            <a:endParaRPr lang="ru-RU" altLang="ru-RU" sz="2400" b="1">
              <a:solidFill>
                <a:schemeClr val="accent2"/>
              </a:solidFill>
            </a:endParaRPr>
          </a:p>
        </p:txBody>
      </p:sp>
      <p:graphicFrame>
        <p:nvGraphicFramePr>
          <p:cNvPr id="349189" name="Group 5"/>
          <p:cNvGraphicFramePr>
            <a:graphicFrameLocks noGrp="1"/>
          </p:cNvGraphicFramePr>
          <p:nvPr/>
        </p:nvGraphicFramePr>
        <p:xfrm>
          <a:off x="179512" y="1075671"/>
          <a:ext cx="8784976" cy="4579063"/>
        </p:xfrm>
        <a:graphic>
          <a:graphicData uri="http://schemas.openxmlformats.org/drawingml/2006/table">
            <a:tbl>
              <a:tblPr/>
              <a:tblGrid>
                <a:gridCol w="4358222"/>
                <a:gridCol w="4426754"/>
              </a:tblGrid>
              <a:tr h="930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Обязательное введение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Введение по мере готовности школ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263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Последовательно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Начальная школа –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 2011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Основная  школа –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с 2015 года 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Старшая школа – с 2020 года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 ступеням образования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Начальная школа –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 2010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Основная  школа –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с 2012 года 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Старшая школа – с 2013 года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Во всех школах Российской Федерации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576869"/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 основании критериев готовности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167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 fontScale="92500" lnSpcReduction="10000"/>
          </a:bodyPr>
          <a:lstStyle/>
          <a:p>
            <a:endParaRPr lang="ru-RU" altLang="ru-RU" sz="2800" dirty="0" smtClean="0"/>
          </a:p>
          <a:p>
            <a:endParaRPr lang="ru-RU" altLang="ru-RU" sz="2800" dirty="0" smtClean="0"/>
          </a:p>
          <a:p>
            <a:endParaRPr lang="ru-RU" altLang="ru-RU" sz="2800" dirty="0" smtClean="0"/>
          </a:p>
          <a:p>
            <a:endParaRPr lang="ru-RU" altLang="ru-RU" sz="2800" dirty="0" smtClean="0"/>
          </a:p>
          <a:p>
            <a:endParaRPr lang="ru-RU" altLang="ru-RU" sz="2800" dirty="0" smtClean="0"/>
          </a:p>
          <a:p>
            <a:endParaRPr lang="ru-RU" altLang="ru-RU" sz="2800" dirty="0" smtClean="0"/>
          </a:p>
          <a:p>
            <a:endParaRPr lang="ru-RU" altLang="ru-RU" sz="2800" dirty="0" smtClean="0"/>
          </a:p>
          <a:p>
            <a:pPr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           </a:t>
            </a:r>
          </a:p>
          <a:p>
            <a:pPr>
              <a:buFontTx/>
              <a:buNone/>
            </a:pPr>
            <a:endParaRPr lang="ru-RU" altLang="ru-RU" sz="24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24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24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altLang="ru-RU" sz="24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Распоряжение Правительства Российской Федерации от 7 сентября 2010 г. № 1507-р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52400" y="548680"/>
          <a:ext cx="862039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107950" y="188913"/>
            <a:ext cx="8928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70C0"/>
                </a:solidFill>
                <a:latin typeface="Cambria" pitchFamily="18" charset="0"/>
              </a:rPr>
              <a:t>В ПОИСКАХ РЕШЕНИЙ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1972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alt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0825" y="0"/>
          <a:ext cx="8786813" cy="6643688"/>
        </p:xfrm>
        <a:graphic>
          <a:graphicData uri="http://schemas.openxmlformats.org/presentationml/2006/ole">
            <p:oleObj spid="_x0000_s2054" name="Слайд" r:id="rId3" imgW="757497" imgH="567020" progId="PowerPoint.Slide.8">
              <p:embed/>
            </p:oleObj>
          </a:graphicData>
        </a:graphic>
      </p:graphicFrame>
      <p:pic>
        <p:nvPicPr>
          <p:cNvPr id="2052" name="Рисунок 5" descr="finance_625x415_15.jpg"/>
          <p:cNvPicPr>
            <a:picLocks noChangeAspect="1"/>
          </p:cNvPicPr>
          <p:nvPr/>
        </p:nvPicPr>
        <p:blipFill>
          <a:blip r:embed="rId4" cstate="print"/>
          <a:srcRect l="28584" r="29213"/>
          <a:stretch>
            <a:fillRect/>
          </a:stretch>
        </p:blipFill>
        <p:spPr bwMode="auto">
          <a:xfrm>
            <a:off x="7812088" y="5373688"/>
            <a:ext cx="8239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806BA"/>
                </a:solidFill>
              </a:rPr>
              <a:t>Мониторинг и оценка </a:t>
            </a:r>
            <a:r>
              <a:rPr lang="ru-RU" sz="3200" b="1" dirty="0" smtClean="0">
                <a:solidFill>
                  <a:srgbClr val="2806BA"/>
                </a:solidFill>
              </a:rPr>
              <a:t>эффективности реализации программ ВУД и ДОД </a:t>
            </a:r>
            <a:endParaRPr lang="ru-RU" sz="3200" b="1" dirty="0">
              <a:solidFill>
                <a:srgbClr val="2806BA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200" b="1" dirty="0" smtClean="0"/>
              <a:t>Охват (статистика, мониторинги)</a:t>
            </a:r>
          </a:p>
          <a:p>
            <a:pPr>
              <a:buFontTx/>
              <a:buChar char="-"/>
            </a:pPr>
            <a:r>
              <a:rPr lang="ru-RU" sz="4200" b="1" dirty="0" smtClean="0"/>
              <a:t>по возрастам</a:t>
            </a:r>
          </a:p>
          <a:p>
            <a:pPr>
              <a:buFontTx/>
              <a:buChar char="-"/>
            </a:pPr>
            <a:r>
              <a:rPr lang="ru-RU" sz="4200" b="1" dirty="0" smtClean="0"/>
              <a:t>по  направленности программ</a:t>
            </a:r>
          </a:p>
          <a:p>
            <a:pPr>
              <a:buFontTx/>
              <a:buChar char="-"/>
            </a:pPr>
            <a:endParaRPr lang="ru-RU" sz="4200" b="1" dirty="0" smtClean="0"/>
          </a:p>
          <a:p>
            <a:r>
              <a:rPr lang="ru-RU" sz="4200" b="1" dirty="0" smtClean="0"/>
              <a:t>Рост заработной платы (статистика, мониторинг)</a:t>
            </a:r>
          </a:p>
          <a:p>
            <a:endParaRPr lang="ru-RU" sz="4200" b="1" dirty="0"/>
          </a:p>
          <a:p>
            <a:endParaRPr lang="ru-RU" sz="4200" b="1" dirty="0" smtClean="0"/>
          </a:p>
          <a:p>
            <a:endParaRPr lang="ru-RU" sz="4200" b="1" dirty="0"/>
          </a:p>
          <a:p>
            <a:r>
              <a:rPr lang="ru-RU" sz="4200" b="1" dirty="0" smtClean="0"/>
              <a:t>Модернизация среды (статистика, мониторинг)</a:t>
            </a:r>
          </a:p>
          <a:p>
            <a:endParaRPr lang="ru-RU" sz="4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800" b="1" dirty="0" smtClean="0"/>
              <a:t>Институциональные изменения (мониторинг и экспертиза НПА)</a:t>
            </a:r>
          </a:p>
          <a:p>
            <a:pPr>
              <a:buFontTx/>
              <a:buChar char="-"/>
            </a:pPr>
            <a:r>
              <a:rPr lang="ru-RU" sz="3800" b="1" dirty="0" smtClean="0"/>
              <a:t>ведение систем учета</a:t>
            </a:r>
          </a:p>
          <a:p>
            <a:pPr>
              <a:buFontTx/>
              <a:buChar char="-"/>
            </a:pPr>
            <a:r>
              <a:rPr lang="ru-RU" sz="3800" b="1" dirty="0" smtClean="0"/>
              <a:t>введение НПФ и НСОТ</a:t>
            </a:r>
          </a:p>
          <a:p>
            <a:pPr>
              <a:buFontTx/>
              <a:buChar char="-"/>
            </a:pPr>
            <a:r>
              <a:rPr lang="ru-RU" sz="3800" b="1" dirty="0" smtClean="0"/>
              <a:t>развитие частного сектора, введение ГЧП</a:t>
            </a:r>
          </a:p>
          <a:p>
            <a:pPr>
              <a:buFontTx/>
              <a:buChar char="-"/>
            </a:pPr>
            <a:r>
              <a:rPr lang="ru-RU" sz="3800" b="1" dirty="0" smtClean="0"/>
              <a:t>прозрачность и навигация</a:t>
            </a:r>
          </a:p>
          <a:p>
            <a:pPr marL="0" indent="0">
              <a:buNone/>
            </a:pPr>
            <a:r>
              <a:rPr lang="ru-RU" sz="3800" b="1" dirty="0" smtClean="0"/>
              <a:t>- ……………………………….</a:t>
            </a:r>
          </a:p>
          <a:p>
            <a:r>
              <a:rPr lang="ru-RU" sz="3800" b="1" dirty="0" smtClean="0"/>
              <a:t>Эффективность </a:t>
            </a:r>
          </a:p>
          <a:p>
            <a:pPr>
              <a:buFontTx/>
              <a:buChar char="-"/>
            </a:pPr>
            <a:r>
              <a:rPr lang="ru-RU" sz="3800" b="1" dirty="0" smtClean="0"/>
              <a:t>переход на эффективный контракт</a:t>
            </a:r>
          </a:p>
          <a:p>
            <a:pPr marL="0" indent="0">
              <a:buNone/>
            </a:pPr>
            <a:r>
              <a:rPr lang="ru-RU" sz="3800" b="1" dirty="0" smtClean="0"/>
              <a:t>- педагог/учащийся</a:t>
            </a:r>
          </a:p>
          <a:p>
            <a:pPr marL="0" indent="0">
              <a:buNone/>
            </a:pPr>
            <a:endParaRPr lang="ru-RU" sz="3800" b="1" dirty="0" smtClean="0"/>
          </a:p>
          <a:p>
            <a:r>
              <a:rPr lang="ru-RU" sz="3800" b="1" dirty="0" smtClean="0"/>
              <a:t>Обновление содержания </a:t>
            </a:r>
          </a:p>
          <a:p>
            <a:endParaRPr lang="ru-RU" sz="3800" b="1" dirty="0" smtClean="0"/>
          </a:p>
          <a:p>
            <a:r>
              <a:rPr lang="ru-RU" sz="3800" b="1" dirty="0" smtClean="0"/>
              <a:t>Удовлетворенность населения (опросы)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594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7557393" cy="692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2806BA"/>
                </a:solidFill>
                <a:latin typeface="Arial Black" pitchFamily="34" charset="0"/>
              </a:rPr>
              <a:t>Модернизация инфраструктуры </a:t>
            </a:r>
            <a:br>
              <a:rPr lang="ru-RU" sz="1800" dirty="0" smtClean="0">
                <a:solidFill>
                  <a:srgbClr val="2806BA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2806BA"/>
                </a:solidFill>
                <a:latin typeface="Arial Black" pitchFamily="34" charset="0"/>
              </a:rPr>
              <a:t>дополнительного образования</a:t>
            </a:r>
            <a:endParaRPr lang="ru-RU" sz="1800" b="1" dirty="0">
              <a:solidFill>
                <a:srgbClr val="2806BA"/>
              </a:solidFill>
              <a:latin typeface="Arial Black" pitchFamily="34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sz="quarter" idx="1"/>
          </p:nvPr>
        </p:nvSpPr>
        <p:spPr>
          <a:xfrm>
            <a:off x="119063" y="764704"/>
            <a:ext cx="5965825" cy="609329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 b="1" dirty="0">
                <a:ea typeface="MS PGothic" pitchFamily="34" charset="-128"/>
              </a:rPr>
              <a:t>С</a:t>
            </a:r>
            <a:r>
              <a:rPr lang="ru-RU" altLang="ru-RU" sz="1600" b="1" dirty="0" smtClean="0">
                <a:latin typeface="Arial" pitchFamily="34" charset="0"/>
                <a:ea typeface="MS Mincho" pitchFamily="49" charset="-128"/>
                <a:cs typeface="Arial" pitchFamily="34" charset="0"/>
              </a:rPr>
              <a:t>оздание сети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ресурсных центров </a:t>
            </a:r>
            <a:r>
              <a:rPr lang="ru-RU" altLang="ru-RU" sz="1600" b="1" dirty="0" smtClean="0">
                <a:latin typeface="Arial" pitchFamily="34" charset="0"/>
                <a:ea typeface="MS Mincho" pitchFamily="49" charset="-128"/>
                <a:cs typeface="Arial" pitchFamily="34" charset="0"/>
              </a:rPr>
              <a:t>для обеспечения технологической подготовки учащихся, организации научно-технического, художественного творчества и спорта.</a:t>
            </a:r>
            <a:endParaRPr lang="ru-RU" altLang="ru-RU" sz="1600" b="1" i="1" dirty="0" smtClean="0"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Модернизация и развитие инфраструктуры в области физического культуры и спорта; образования, досуга и оздоровления детей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каникулярный период; </a:t>
            </a:r>
            <a:r>
              <a:rPr lang="ru-RU" alt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музеев и выставочных залов для реализации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интерактивных</a:t>
            </a:r>
            <a:r>
              <a:rPr lang="ru-RU" alt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образовательных программ для детей и подростков.</a:t>
            </a:r>
            <a:endParaRPr lang="ru-RU" altLang="ru-RU" sz="16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Внедрение современных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условий для детей с ограниченными возможностями здоровья, детей-инвалидов.</a:t>
            </a:r>
            <a:endParaRPr lang="ru-RU" altLang="ru-RU" sz="1600" b="1" dirty="0" smtClean="0">
              <a:solidFill>
                <a:srgbClr val="C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Создание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образовательных</a:t>
            </a: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 и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развивающих</a:t>
            </a: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сред</a:t>
            </a: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,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открытых пространств </a:t>
            </a: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для различных форм активности, клубной деятельности.</a:t>
            </a:r>
            <a:endParaRPr lang="ru-RU" altLang="ru-RU" sz="16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Развитие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учебно-технической промышленности, включение инвестиционных проектов </a:t>
            </a: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- интерактивных музеев, многофункциональных культурно-образовательных центров дополнительного образования</a:t>
            </a:r>
            <a:endParaRPr lang="ru-RU" altLang="ru-RU" sz="1600" b="1" dirty="0" smtClean="0">
              <a:solidFill>
                <a:srgbClr val="C00000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Использование в системе дополнительного образования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цифровых инновационных технологий</a:t>
            </a: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, в т.ч. учебно-научно-производственных мастерских по цифровому дизайну и трехмерному </a:t>
            </a:r>
            <a:r>
              <a:rPr lang="ru-RU" altLang="ru-RU" sz="1600" b="1" dirty="0" err="1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прототипированию</a:t>
            </a: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, мультипликационных и </a:t>
            </a:r>
            <a:r>
              <a:rPr lang="ru-RU" altLang="ru-RU" sz="1600" b="1" dirty="0" err="1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видео-студий</a:t>
            </a: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и</a:t>
            </a:r>
            <a:r>
              <a:rPr lang="ru-RU" altLang="ru-RU" sz="1600" b="1" dirty="0" smtClean="0">
                <a:latin typeface="Arial" pitchFamily="34" charset="0"/>
                <a:ea typeface="MS PGothic" pitchFamily="34" charset="-128"/>
                <a:cs typeface="Times New Roman" pitchFamily="18" charset="0"/>
              </a:rPr>
              <a:t> др. </a:t>
            </a:r>
            <a:endParaRPr lang="ru-RU" altLang="ru-RU" sz="16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altLang="ru-RU" sz="11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3317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2713">
            <a:off x="6281738" y="506413"/>
            <a:ext cx="22034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5811">
            <a:off x="6237288" y="2386013"/>
            <a:ext cx="26654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" descr="child colouring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700213"/>
            <a:ext cx="10810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05 Детсад Япо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614863"/>
            <a:ext cx="2882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2806BA"/>
                </a:solidFill>
                <a:latin typeface="Arial Black" pitchFamily="34" charset="0"/>
              </a:rPr>
              <a:t>Развитие кадрового потенциала </a:t>
            </a:r>
            <a:br>
              <a:rPr lang="ru-RU" sz="2000" dirty="0" smtClean="0">
                <a:solidFill>
                  <a:srgbClr val="2806BA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2806BA"/>
                </a:solidFill>
                <a:latin typeface="Arial Black" pitchFamily="34" charset="0"/>
              </a:rPr>
              <a:t>системы дополнительного образования</a:t>
            </a:r>
            <a:endParaRPr lang="ru-RU" sz="2000" b="1" i="1" dirty="0">
              <a:solidFill>
                <a:srgbClr val="2806BA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MS PGothic" pitchFamily="34" charset="-128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Апробация и внедрение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профессионального стандарта педагога дополнительного образования</a:t>
            </a:r>
          </a:p>
          <a:p>
            <a:pPr algn="just">
              <a:buFont typeface="MS PGothic" pitchFamily="34" charset="-128"/>
              <a:buChar char="•"/>
            </a:pP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MS PGothic" pitchFamily="34" charset="-128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Разработка и внедрение механизмов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эффективного контракта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 педагогическими работниками и руководителями организаций дополнительного образования</a:t>
            </a:r>
          </a:p>
          <a:p>
            <a:pPr algn="just">
              <a:buFont typeface="MS PGothic" pitchFamily="34" charset="-128"/>
              <a:buChar char="•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MS PGothic" pitchFamily="34" charset="-128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Привлечение к деятельности в сфере дополнительного образования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индивидуальных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предпринимателей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волонтеров,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представителей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науки, высшей школы, студенчества, родительской общественности</a:t>
            </a:r>
          </a:p>
          <a:p>
            <a:pPr>
              <a:buFont typeface="MS PGothic" pitchFamily="34" charset="-128"/>
              <a:buChar char="•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MS PGothic" pitchFamily="34" charset="-128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Поддержка создания и деятельности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профессиональных сообществ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педагогов сферы дополнительного образования детей.  </a:t>
            </a:r>
          </a:p>
          <a:p>
            <a:pPr algn="just">
              <a:buFont typeface="MS PGothic" pitchFamily="34" charset="-128"/>
              <a:buNone/>
            </a:pPr>
            <a:endParaRPr lang="ru-RU" dirty="0" smtClean="0"/>
          </a:p>
          <a:p>
            <a:pPr>
              <a:buFont typeface="MS PGothic" pitchFamily="34" charset="-128"/>
              <a:buChar char="•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2806BA"/>
                </a:solidFill>
                <a:latin typeface="Arial Black" pitchFamily="34" charset="0"/>
              </a:rPr>
              <a:t>Развитие кадрового потенциала </a:t>
            </a:r>
            <a:br>
              <a:rPr lang="ru-RU" sz="2000" dirty="0" smtClean="0">
                <a:solidFill>
                  <a:srgbClr val="2806BA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2806BA"/>
                </a:solidFill>
                <a:latin typeface="Arial Black" pitchFamily="34" charset="0"/>
              </a:rPr>
              <a:t>системы дополнительного образования</a:t>
            </a:r>
            <a:endParaRPr lang="ru-RU" sz="2000" b="1" i="1" dirty="0">
              <a:solidFill>
                <a:srgbClr val="2806BA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buFont typeface="MS PGothic" pitchFamily="34" charset="-128"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модульных программ повышения квалификации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 возможностью обучения по индивидуальной образовательной программе</a:t>
            </a:r>
          </a:p>
          <a:p>
            <a:pPr>
              <a:buFont typeface="MS PGothic" pitchFamily="34" charset="-128"/>
              <a:buChar char="•"/>
            </a:pP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MS PGothic" pitchFamily="34" charset="-128"/>
              <a:buChar char="•"/>
            </a:pP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тьюторское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сопровождение индивидуального образовательного маршрута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профессионального развития педагогов дополнительного образования</a:t>
            </a:r>
          </a:p>
          <a:p>
            <a:pPr>
              <a:buFont typeface="MS PGothic" pitchFamily="34" charset="-128"/>
              <a:buChar char="•"/>
            </a:pP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MS PGothic" pitchFamily="34" charset="-128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организации стажировок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 базе ресурсных центров и лучших практик и др. </a:t>
            </a:r>
          </a:p>
          <a:p>
            <a:pPr>
              <a:buFont typeface="MS PGothic" pitchFamily="34" charset="-128"/>
              <a:buChar char="•"/>
            </a:pP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MS PGothic" pitchFamily="34" charset="-128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управленческих кадров с приоритетами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области менеджмента, маркетинга, образовательной деятельности, соответствующей профилю организации</a:t>
            </a:r>
          </a:p>
          <a:p>
            <a:pPr algn="just">
              <a:buFont typeface="MS PGothic" pitchFamily="34" charset="-128"/>
              <a:buNone/>
            </a:pPr>
            <a:endParaRPr lang="ru-RU" dirty="0" smtClean="0"/>
          </a:p>
          <a:p>
            <a:pPr algn="just">
              <a:buFont typeface="MS PGothic" pitchFamily="34" charset="-128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Стратегические документы по развитию общего и дополнительного 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hlinkClick r:id="rId3"/>
              </a:rPr>
              <a:t>Федеральные государственные образовательные стандарты общего образования</a:t>
            </a:r>
          </a:p>
          <a:p>
            <a:r>
              <a:rPr lang="ru-RU" sz="2000" b="1" dirty="0" smtClean="0">
                <a:hlinkClick r:id="rId3"/>
              </a:rPr>
              <a:t>Указ </a:t>
            </a:r>
            <a:r>
              <a:rPr lang="ru-RU" sz="2000" b="1" dirty="0">
                <a:hlinkClick r:id="rId3"/>
              </a:rPr>
              <a:t>Президента Российской Федерации от 07.05.2012 № 599 «О мерах реализации государственной политики в области образования и науки</a:t>
            </a:r>
            <a:r>
              <a:rPr lang="ru-RU" sz="2000" b="1" dirty="0" smtClean="0">
                <a:hlinkClick r:id="rId3"/>
              </a:rPr>
              <a:t>»</a:t>
            </a:r>
            <a:endParaRPr lang="ru-RU" sz="2000" b="1" dirty="0" smtClean="0"/>
          </a:p>
          <a:p>
            <a:r>
              <a:rPr lang="ru-RU" sz="2000" b="1" dirty="0" smtClean="0">
                <a:hlinkClick r:id="rId4"/>
              </a:rPr>
              <a:t>Федеральная целевая программа развития образования на 2016-2020 годы</a:t>
            </a:r>
            <a:endParaRPr lang="ru-RU" sz="2000" b="1" dirty="0" smtClean="0"/>
          </a:p>
          <a:p>
            <a:r>
              <a:rPr lang="ru-RU" sz="2000" b="1" dirty="0" smtClean="0">
                <a:hlinkClick r:id="rId5"/>
              </a:rPr>
              <a:t>Концепция </a:t>
            </a:r>
            <a:r>
              <a:rPr lang="ru-RU" sz="2000" b="1" dirty="0">
                <a:hlinkClick r:id="rId5"/>
              </a:rPr>
              <a:t>развития дополнительного образования </a:t>
            </a:r>
            <a:r>
              <a:rPr lang="ru-RU" sz="2000" b="1" dirty="0" smtClean="0">
                <a:hlinkClick r:id="rId5"/>
              </a:rPr>
              <a:t>детей</a:t>
            </a:r>
            <a:endParaRPr lang="ru-RU" sz="2000" b="1" dirty="0" smtClean="0"/>
          </a:p>
          <a:p>
            <a:r>
              <a:rPr lang="ru-RU" sz="2000" b="1" dirty="0" smtClean="0">
                <a:hlinkClick r:id="rId6"/>
              </a:rPr>
              <a:t>План </a:t>
            </a:r>
            <a:r>
              <a:rPr lang="ru-RU" sz="2000" b="1" dirty="0">
                <a:hlinkClick r:id="rId6"/>
              </a:rPr>
              <a:t>мероприятий по реализации Концепции развития дополнительного образования детей на 2015-2020 </a:t>
            </a:r>
            <a:r>
              <a:rPr lang="ru-RU" sz="2000" b="1" dirty="0" smtClean="0">
                <a:hlinkClick r:id="rId6"/>
              </a:rPr>
              <a:t>годы</a:t>
            </a:r>
            <a:endParaRPr lang="ru-RU" sz="2000" b="1" dirty="0" smtClean="0"/>
          </a:p>
          <a:p>
            <a:r>
              <a:rPr lang="ru-RU" sz="2000" b="1" u="sng" dirty="0" smtClean="0">
                <a:solidFill>
                  <a:srgbClr val="2806BA"/>
                </a:solidFill>
              </a:rPr>
              <a:t>Программа развития воспитательной компоненты в общеобразовательных учреждениях (2013-2020 годы)</a:t>
            </a:r>
          </a:p>
          <a:p>
            <a:r>
              <a:rPr lang="ru-RU" sz="2000" b="1" u="sng" dirty="0" smtClean="0">
                <a:solidFill>
                  <a:srgbClr val="2806BA"/>
                </a:solidFill>
              </a:rPr>
              <a:t>Стратегия </a:t>
            </a:r>
            <a:r>
              <a:rPr lang="ru-RU" sz="2000" b="1" u="sng" dirty="0">
                <a:solidFill>
                  <a:srgbClr val="2806BA"/>
                </a:solidFill>
              </a:rPr>
              <a:t>развития воспитания в Российской Федерации на период </a:t>
            </a:r>
            <a:br>
              <a:rPr lang="ru-RU" sz="2000" b="1" u="sng" dirty="0">
                <a:solidFill>
                  <a:srgbClr val="2806BA"/>
                </a:solidFill>
              </a:rPr>
            </a:br>
            <a:r>
              <a:rPr lang="ru-RU" sz="2000" b="1" u="sng" dirty="0">
                <a:solidFill>
                  <a:srgbClr val="2806BA"/>
                </a:solidFill>
              </a:rPr>
              <a:t>до 2025 </a:t>
            </a:r>
            <a:r>
              <a:rPr lang="ru-RU" sz="2000" b="1" u="sng" dirty="0" smtClean="0">
                <a:solidFill>
                  <a:srgbClr val="2806BA"/>
                </a:solidFill>
              </a:rPr>
              <a:t>года</a:t>
            </a:r>
          </a:p>
          <a:p>
            <a:r>
              <a:rPr lang="ru-RU" sz="2000" b="1" u="sng" dirty="0" smtClean="0">
                <a:solidFill>
                  <a:srgbClr val="2806BA"/>
                </a:solidFill>
                <a:hlinkClick r:id="rId7"/>
              </a:rPr>
              <a:t>Рекомендации </a:t>
            </a:r>
            <a:r>
              <a:rPr lang="ru-RU" sz="2000" b="1" u="sng" dirty="0">
                <a:solidFill>
                  <a:srgbClr val="2806BA"/>
                </a:solidFill>
                <a:hlinkClick r:id="rId7"/>
              </a:rPr>
              <a:t>о н</a:t>
            </a:r>
            <a:r>
              <a:rPr lang="ru-RU" sz="2000" b="1" dirty="0">
                <a:hlinkClick r:id="rId7"/>
              </a:rPr>
              <a:t>едопустимости свертывания системы дополнительного образования детей (Министерство образования </a:t>
            </a:r>
            <a:r>
              <a:rPr lang="ru-RU" sz="2000" b="1" u="sng" dirty="0">
                <a:hlinkClick r:id="rId7"/>
              </a:rPr>
              <a:t>и науки РФ, 11 июня 2015 г.)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67600" cy="762000"/>
          </a:xfrm>
        </p:spPr>
        <p:txBody>
          <a:bodyPr>
            <a:noAutofit/>
          </a:bodyPr>
          <a:lstStyle/>
          <a:p>
            <a:pPr hangingPunct="0"/>
            <a:r>
              <a:rPr lang="ru-RU" sz="1400" b="1" dirty="0" smtClean="0">
                <a:solidFill>
                  <a:srgbClr val="0033CC"/>
                </a:solidFill>
              </a:rPr>
              <a:t/>
            </a:r>
            <a:br>
              <a:rPr lang="ru-RU" sz="1400" b="1" dirty="0" smtClean="0">
                <a:solidFill>
                  <a:srgbClr val="0033CC"/>
                </a:solidFill>
              </a:rPr>
            </a:br>
            <a:r>
              <a:rPr lang="ru-RU" sz="1600" b="1" dirty="0" smtClean="0">
                <a:solidFill>
                  <a:srgbClr val="0033CC"/>
                </a:solidFill>
              </a:rPr>
              <a:t>Предложения от секции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1" dirty="0" smtClean="0">
                <a:solidFill>
                  <a:srgbClr val="FF0000"/>
                </a:solidFill>
              </a:rPr>
              <a:t> «Интеграция общего и дополнительного образования: сетевое взаимодействие при организации внеурочной деятельности учащихся»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pPr marL="0" indent="0" algn="ctr" hangingPunct="0">
              <a:lnSpc>
                <a:spcPct val="80000"/>
              </a:lnSpc>
              <a:spcBef>
                <a:spcPts val="24"/>
              </a:spcBef>
            </a:pPr>
            <a:r>
              <a:rPr lang="ru-RU" sz="2000" b="1" dirty="0" smtClean="0">
                <a:solidFill>
                  <a:srgbClr val="0033CC"/>
                </a:solidFill>
              </a:rPr>
              <a:t>Департаменту образования и науки Приморского края</a:t>
            </a:r>
          </a:p>
          <a:p>
            <a:pPr marL="0" indent="0">
              <a:lnSpc>
                <a:spcPct val="80000"/>
              </a:lnSpc>
              <a:spcBef>
                <a:spcPts val="24"/>
              </a:spcBef>
              <a:buNone/>
            </a:pPr>
            <a:r>
              <a:rPr lang="ru-RU" sz="2000" b="1" dirty="0" smtClean="0"/>
              <a:t>1.Обеспечить сохранение и развитие сети дополнительного образования детей в Приморском крае</a:t>
            </a:r>
          </a:p>
          <a:p>
            <a:pPr marL="0" indent="0">
              <a:lnSpc>
                <a:spcPct val="80000"/>
              </a:lnSpc>
              <a:spcBef>
                <a:spcPts val="24"/>
              </a:spcBef>
              <a:buNone/>
            </a:pPr>
            <a:r>
              <a:rPr lang="ru-RU" sz="2000" b="1" dirty="0" smtClean="0"/>
              <a:t>2.Создать </a:t>
            </a:r>
            <a:r>
              <a:rPr lang="ru-RU" sz="2000" b="1" dirty="0"/>
              <a:t>Межведомственный региональный совет по развитию дополнительного образования детей в Приморском </a:t>
            </a:r>
            <a:r>
              <a:rPr lang="ru-RU" sz="2000" b="1" dirty="0" smtClean="0"/>
              <a:t>крае</a:t>
            </a:r>
            <a:endParaRPr lang="ru-RU" sz="2000" b="1" dirty="0"/>
          </a:p>
          <a:p>
            <a:pPr marL="0" indent="0">
              <a:lnSpc>
                <a:spcPct val="80000"/>
              </a:lnSpc>
              <a:spcBef>
                <a:spcPts val="24"/>
              </a:spcBef>
              <a:buNone/>
            </a:pPr>
            <a:r>
              <a:rPr lang="ru-RU" sz="2000" b="1" dirty="0" smtClean="0"/>
              <a:t>3.Организовать проведение регионального этапа Всероссийского конкурса программ ДОД и регионального конкурса программ ВУД</a:t>
            </a:r>
          </a:p>
          <a:p>
            <a:pPr marL="0" indent="0">
              <a:lnSpc>
                <a:spcPct val="80000"/>
              </a:lnSpc>
              <a:spcBef>
                <a:spcPts val="24"/>
              </a:spcBef>
              <a:buNone/>
            </a:pPr>
            <a:r>
              <a:rPr lang="ru-RU" sz="2000" b="1" dirty="0" smtClean="0"/>
              <a:t>4.Провести в 2016 году региональную конференцию по развитию дополнительного образования детей в Приморском крае</a:t>
            </a:r>
          </a:p>
          <a:p>
            <a:pPr marL="0" indent="0" algn="ctr">
              <a:lnSpc>
                <a:spcPct val="80000"/>
              </a:lnSpc>
              <a:spcBef>
                <a:spcPts val="24"/>
              </a:spcBef>
            </a:pPr>
            <a:r>
              <a:rPr lang="ru-RU" sz="2000" b="1" dirty="0">
                <a:solidFill>
                  <a:srgbClr val="0033CC"/>
                </a:solidFill>
              </a:rPr>
              <a:t>Муниципальным органам исполнительной власти, </a:t>
            </a:r>
            <a:r>
              <a:rPr lang="ru-RU" sz="2000" b="1" dirty="0" smtClean="0">
                <a:solidFill>
                  <a:srgbClr val="0033CC"/>
                </a:solidFill>
              </a:rPr>
              <a:t>осуществляющим </a:t>
            </a:r>
            <a:r>
              <a:rPr lang="ru-RU" sz="2000" b="1" dirty="0">
                <a:solidFill>
                  <a:srgbClr val="0033CC"/>
                </a:solidFill>
              </a:rPr>
              <a:t>государственное управление в сфере образования</a:t>
            </a:r>
            <a:endParaRPr lang="ru-RU" sz="2000" dirty="0">
              <a:solidFill>
                <a:srgbClr val="0033CC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4"/>
              </a:spcBef>
              <a:buNone/>
            </a:pPr>
            <a:r>
              <a:rPr lang="ru-RU" sz="2000" b="1" dirty="0" smtClean="0"/>
              <a:t>1.Обеспечить </a:t>
            </a:r>
            <a:r>
              <a:rPr lang="ru-RU" sz="2000" b="1" dirty="0"/>
              <a:t>разработку и реализацию муниципальных программ развития </a:t>
            </a:r>
            <a:r>
              <a:rPr lang="ru-RU" sz="2000" b="1" dirty="0" smtClean="0"/>
              <a:t>ДОД, </a:t>
            </a:r>
            <a:r>
              <a:rPr lang="ru-RU" sz="2000" b="1" dirty="0"/>
              <a:t>основанных на развитии различных механизмов социального партнерства, сетевых моделей в рамках </a:t>
            </a:r>
            <a:r>
              <a:rPr lang="ru-RU" sz="2000" b="1" dirty="0" smtClean="0"/>
              <a:t>интеграции и взаимодействия </a:t>
            </a:r>
            <a:r>
              <a:rPr lang="ru-RU" sz="2000" b="1" dirty="0"/>
              <a:t>общего и дополнительного образования с организациями других ведомств, бизнес-сообществами, общественными организациями, международном </a:t>
            </a:r>
            <a:r>
              <a:rPr lang="ru-RU" sz="2000" b="1" dirty="0" smtClean="0"/>
              <a:t>сотрудничестве</a:t>
            </a:r>
            <a:endParaRPr lang="ru-RU" sz="2000" b="1" dirty="0"/>
          </a:p>
          <a:p>
            <a:pPr marL="0" indent="0">
              <a:lnSpc>
                <a:spcPct val="80000"/>
              </a:lnSpc>
              <a:spcBef>
                <a:spcPts val="24"/>
              </a:spcBef>
              <a:buNone/>
            </a:pPr>
            <a:r>
              <a:rPr lang="ru-RU" sz="2000" b="1" dirty="0"/>
              <a:t>2.Совершенствовать управленческие механизмы интеграции организаций общего и </a:t>
            </a:r>
            <a:r>
              <a:rPr lang="ru-RU" sz="2000" b="1" dirty="0" smtClean="0"/>
              <a:t>ДОД </a:t>
            </a:r>
            <a:r>
              <a:rPr lang="ru-RU" sz="2000" b="1" dirty="0"/>
              <a:t>в части разработки и реализации муниципальных заданий, обеспечивающих эффективную организацию </a:t>
            </a:r>
            <a:r>
              <a:rPr lang="ru-RU" sz="2000" b="1" dirty="0" smtClean="0"/>
              <a:t>ВУД, </a:t>
            </a:r>
            <a:r>
              <a:rPr lang="ru-RU" sz="2000" b="1" dirty="0"/>
              <a:t>направленную на удовлетворение разнообразных образовательных потребностей обучающихся и запросов их родителей (</a:t>
            </a:r>
            <a:r>
              <a:rPr lang="ru-RU" sz="2000" b="1" dirty="0" err="1" smtClean="0"/>
              <a:t>з.п</a:t>
            </a:r>
            <a:r>
              <a:rPr lang="ru-RU" sz="2000" b="1" dirty="0" smtClean="0"/>
              <a:t>.)</a:t>
            </a:r>
            <a:endParaRPr lang="ru-RU" sz="2000" dirty="0"/>
          </a:p>
        </p:txBody>
      </p:sp>
      <p:pic>
        <p:nvPicPr>
          <p:cNvPr id="1026" name="Picture 2" descr="C:\Users\Мама\Desktop\Картинки Высказывания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838200"/>
          </a:xfrm>
          <a:prstGeom prst="rect">
            <a:avLst/>
          </a:prstGeom>
          <a:noFill/>
        </p:spPr>
      </p:pic>
      <p:pic>
        <p:nvPicPr>
          <p:cNvPr id="1027" name="Picture 3" descr="C:\Users\Мама\Desktop\Картинки Высказывания\is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8674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F7781189-CFDF-403B-B9CB-20CB065B3834}" type="slidenum">
              <a:rPr lang="ru-RU" sz="1200" b="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4</a:t>
            </a:fld>
            <a:endParaRPr lang="ru-RU" sz="1200" b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79388" y="1341438"/>
            <a:ext cx="2663825" cy="68421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ЛИЧНОСТНЫЕ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205163" y="1341438"/>
            <a:ext cx="2519362" cy="684212"/>
          </a:xfrm>
          <a:prstGeom prst="roundRect">
            <a:avLst>
              <a:gd name="adj" fmla="val 16667"/>
            </a:avLst>
          </a:prstGeom>
          <a:solidFill>
            <a:srgbClr val="00CC66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194425" y="1341438"/>
            <a:ext cx="2698750" cy="68421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ПРЕДМЕТНЫЕ</a:t>
            </a:r>
          </a:p>
        </p:txBody>
      </p:sp>
      <p:sp>
        <p:nvSpPr>
          <p:cNvPr id="311303" name="AutoShape 8"/>
          <p:cNvSpPr>
            <a:spLocks noChangeArrowheads="1"/>
          </p:cNvSpPr>
          <p:nvPr/>
        </p:nvSpPr>
        <p:spPr bwMode="auto">
          <a:xfrm>
            <a:off x="179388" y="2276475"/>
            <a:ext cx="2663825" cy="10810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800" b="1" u="sng" dirty="0" smtClean="0">
                <a:solidFill>
                  <a:srgbClr val="FF0000"/>
                </a:solidFill>
                <a:latin typeface="Arial" pitchFamily="34" charset="0"/>
              </a:rPr>
              <a:t>Самоопределение</a:t>
            </a:r>
            <a:endParaRPr lang="ru-RU" sz="1800" b="1" u="sng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внутренняя позиция </a:t>
            </a:r>
            <a:r>
              <a:rPr lang="ru-RU" sz="1200" b="1" dirty="0" smtClean="0">
                <a:latin typeface="Arial" pitchFamily="34" charset="0"/>
              </a:rPr>
              <a:t>школьника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с</a:t>
            </a:r>
            <a:r>
              <a:rPr lang="ru-RU" sz="1200" b="1" dirty="0" smtClean="0">
                <a:latin typeface="Arial" pitchFamily="34" charset="0"/>
              </a:rPr>
              <a:t>амоидентификация</a:t>
            </a: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самоуважение </a:t>
            </a:r>
            <a:r>
              <a:rPr lang="ru-RU" sz="1200" b="1" dirty="0">
                <a:latin typeface="Arial" pitchFamily="34" charset="0"/>
              </a:rPr>
              <a:t>и самооценка</a:t>
            </a:r>
          </a:p>
        </p:txBody>
      </p:sp>
      <p:sp>
        <p:nvSpPr>
          <p:cNvPr id="311304" name="AutoShape 9"/>
          <p:cNvSpPr>
            <a:spLocks noChangeArrowheads="1"/>
          </p:cNvSpPr>
          <p:nvPr/>
        </p:nvSpPr>
        <p:spPr bwMode="auto">
          <a:xfrm>
            <a:off x="179388" y="3573463"/>
            <a:ext cx="2663825" cy="1009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800" b="1" u="sng" dirty="0" err="1" smtClean="0">
                <a:solidFill>
                  <a:srgbClr val="FF0000"/>
                </a:solidFill>
                <a:latin typeface="Arial" pitchFamily="34" charset="0"/>
              </a:rPr>
              <a:t>Смыслообразование</a:t>
            </a:r>
            <a:endParaRPr lang="ru-RU" sz="1800" b="1" u="sng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мотивация </a:t>
            </a:r>
            <a:endParaRPr lang="ru-RU" sz="1200" b="1" dirty="0" smtClean="0">
              <a:latin typeface="Arial" pitchFamily="34" charset="0"/>
            </a:endParaRP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(</a:t>
            </a:r>
            <a:r>
              <a:rPr lang="ru-RU" sz="1200" b="1" dirty="0">
                <a:latin typeface="Arial" pitchFamily="34" charset="0"/>
              </a:rPr>
              <a:t>учебная, </a:t>
            </a:r>
            <a:r>
              <a:rPr lang="ru-RU" sz="1200" b="1" dirty="0" smtClean="0">
                <a:latin typeface="Arial" pitchFamily="34" charset="0"/>
              </a:rPr>
              <a:t>социальная)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г</a:t>
            </a:r>
            <a:r>
              <a:rPr lang="ru-RU" sz="1200" b="1" dirty="0" smtClean="0">
                <a:latin typeface="Arial" pitchFamily="34" charset="0"/>
              </a:rPr>
              <a:t>раницы собственного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знания и «незнания»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79388" y="4797425"/>
            <a:ext cx="2663825" cy="18716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800" b="1" u="sng" dirty="0" smtClean="0">
                <a:solidFill>
                  <a:srgbClr val="FF0000"/>
                </a:solidFill>
                <a:latin typeface="Arial" pitchFamily="34" charset="0"/>
              </a:rPr>
              <a:t>Нравственно-этическое </a:t>
            </a:r>
          </a:p>
          <a:p>
            <a:pPr algn="ctr" eaLnBrk="0" hangingPunct="0">
              <a:defRPr/>
            </a:pPr>
            <a:r>
              <a:rPr lang="ru-RU" sz="1800" b="1" u="sng" dirty="0" smtClean="0">
                <a:solidFill>
                  <a:srgbClr val="FF0000"/>
                </a:solidFill>
                <a:latin typeface="Arial" pitchFamily="34" charset="0"/>
              </a:rPr>
              <a:t>оценивание</a:t>
            </a:r>
          </a:p>
          <a:p>
            <a:pPr algn="ctr" eaLnBrk="0" hangingPunct="0">
              <a:defRPr/>
            </a:pPr>
            <a:r>
              <a:rPr lang="ru-RU" sz="1200" b="1" dirty="0" smtClean="0">
                <a:latin typeface="Arial" pitchFamily="34" charset="0"/>
              </a:rPr>
              <a:t>ориентация </a:t>
            </a:r>
            <a:r>
              <a:rPr lang="ru-RU" sz="1200" b="1" dirty="0">
                <a:latin typeface="Arial" pitchFamily="34" charset="0"/>
              </a:rPr>
              <a:t>на выполнение</a:t>
            </a:r>
          </a:p>
          <a:p>
            <a:pPr algn="ctr" eaLnBrk="0" hangingPunct="0">
              <a:defRPr/>
            </a:pPr>
            <a:r>
              <a:rPr lang="ru-RU" sz="1200" b="1" dirty="0">
                <a:latin typeface="Arial" pitchFamily="34" charset="0"/>
              </a:rPr>
              <a:t>морально-нравственных норм;</a:t>
            </a:r>
          </a:p>
          <a:p>
            <a:pPr algn="ctr" eaLnBrk="0" hangingPunct="0">
              <a:defRPr/>
            </a:pPr>
            <a:r>
              <a:rPr lang="ru-RU" sz="1200" b="1" dirty="0">
                <a:latin typeface="Arial" pitchFamily="34" charset="0"/>
              </a:rPr>
              <a:t>способность к решению моральных</a:t>
            </a:r>
          </a:p>
          <a:p>
            <a:pPr algn="ctr" eaLnBrk="0" hangingPunct="0">
              <a:defRPr/>
            </a:pPr>
            <a:r>
              <a:rPr lang="ru-RU" sz="1200" b="1" dirty="0">
                <a:latin typeface="Arial" pitchFamily="34" charset="0"/>
              </a:rPr>
              <a:t>проблем на основе </a:t>
            </a:r>
            <a:r>
              <a:rPr lang="ru-RU" sz="1200" b="1" dirty="0" err="1">
                <a:latin typeface="Arial" pitchFamily="34" charset="0"/>
              </a:rPr>
              <a:t>децентрации</a:t>
            </a:r>
            <a:r>
              <a:rPr lang="ru-RU" sz="1200" b="1" dirty="0">
                <a:latin typeface="Arial" pitchFamily="34" charset="0"/>
              </a:rPr>
              <a:t>;</a:t>
            </a:r>
          </a:p>
          <a:p>
            <a:pPr algn="ctr" eaLnBrk="0" hangingPunct="0">
              <a:defRPr/>
            </a:pPr>
            <a:r>
              <a:rPr lang="ru-RU" sz="1200" b="1" dirty="0">
                <a:latin typeface="Arial" pitchFamily="34" charset="0"/>
              </a:rPr>
              <a:t>оценка своих поступков</a:t>
            </a:r>
            <a:r>
              <a:rPr lang="ru-RU" sz="1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311306" name="AutoShape 11"/>
          <p:cNvSpPr>
            <a:spLocks noChangeArrowheads="1"/>
          </p:cNvSpPr>
          <p:nvPr/>
        </p:nvSpPr>
        <p:spPr bwMode="auto">
          <a:xfrm>
            <a:off x="3203575" y="2276475"/>
            <a:ext cx="2663825" cy="1296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800" b="1" u="sng" dirty="0" smtClean="0">
                <a:solidFill>
                  <a:srgbClr val="0070C0"/>
                </a:solidFill>
                <a:latin typeface="Arial" pitchFamily="34" charset="0"/>
              </a:rPr>
              <a:t>Регулятивные</a:t>
            </a:r>
            <a:endParaRPr lang="ru-RU" sz="1800" b="1" u="sng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управление своей </a:t>
            </a: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деятельностью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контроль </a:t>
            </a:r>
            <a:r>
              <a:rPr lang="ru-RU" sz="1200" b="1" dirty="0">
                <a:latin typeface="Arial" pitchFamily="34" charset="0"/>
              </a:rPr>
              <a:t>и </a:t>
            </a:r>
            <a:r>
              <a:rPr lang="ru-RU" sz="1200" b="1" dirty="0" smtClean="0">
                <a:latin typeface="Arial" pitchFamily="34" charset="0"/>
              </a:rPr>
              <a:t>коррекция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инициативность и 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самостоятельность</a:t>
            </a:r>
          </a:p>
        </p:txBody>
      </p:sp>
      <p:sp>
        <p:nvSpPr>
          <p:cNvPr id="311307" name="AutoShape 12"/>
          <p:cNvSpPr>
            <a:spLocks noChangeArrowheads="1"/>
          </p:cNvSpPr>
          <p:nvPr/>
        </p:nvSpPr>
        <p:spPr bwMode="auto">
          <a:xfrm>
            <a:off x="3203575" y="3716338"/>
            <a:ext cx="2663825" cy="8636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800" b="1" u="sng" dirty="0" smtClean="0">
                <a:solidFill>
                  <a:srgbClr val="0070C0"/>
                </a:solidFill>
                <a:latin typeface="Arial" pitchFamily="34" charset="0"/>
              </a:rPr>
              <a:t>Коммуникативные</a:t>
            </a:r>
            <a:endParaRPr lang="ru-RU" sz="1800" b="1" u="sng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речевая </a:t>
            </a:r>
            <a:r>
              <a:rPr lang="ru-RU" sz="1200" b="1" dirty="0" smtClean="0">
                <a:latin typeface="Arial" pitchFamily="34" charset="0"/>
              </a:rPr>
              <a:t>деятельность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 навыки </a:t>
            </a:r>
            <a:r>
              <a:rPr lang="ru-RU" sz="1200" b="1" dirty="0">
                <a:latin typeface="Arial" pitchFamily="34" charset="0"/>
              </a:rPr>
              <a:t>сотрудничества</a:t>
            </a:r>
          </a:p>
        </p:txBody>
      </p:sp>
      <p:sp>
        <p:nvSpPr>
          <p:cNvPr id="311308" name="AutoShape 13"/>
          <p:cNvSpPr>
            <a:spLocks noChangeArrowheads="1"/>
          </p:cNvSpPr>
          <p:nvPr/>
        </p:nvSpPr>
        <p:spPr bwMode="auto">
          <a:xfrm>
            <a:off x="3130550" y="4724400"/>
            <a:ext cx="2809875" cy="21336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800" b="1" u="sng" dirty="0" smtClean="0">
                <a:solidFill>
                  <a:srgbClr val="0070C0"/>
                </a:solidFill>
                <a:latin typeface="Arial" pitchFamily="34" charset="0"/>
              </a:rPr>
              <a:t>Познавательные</a:t>
            </a:r>
            <a:endParaRPr lang="ru-RU" b="1" u="sng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работа </a:t>
            </a:r>
            <a:r>
              <a:rPr lang="ru-RU" sz="1200" b="1" dirty="0">
                <a:latin typeface="Arial" pitchFamily="34" charset="0"/>
              </a:rPr>
              <a:t>с информацией;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работа с учебными </a:t>
            </a:r>
            <a:r>
              <a:rPr lang="ru-RU" sz="1200" b="1" dirty="0" smtClean="0">
                <a:latin typeface="Arial" pitchFamily="34" charset="0"/>
              </a:rPr>
              <a:t>моделями</a:t>
            </a:r>
            <a:endParaRPr lang="ru-RU" sz="1200" b="1" dirty="0">
              <a:latin typeface="Arial" pitchFamily="34" charset="0"/>
            </a:endParaRP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использование </a:t>
            </a:r>
            <a:r>
              <a:rPr lang="ru-RU" sz="1200" b="1" dirty="0" err="1">
                <a:latin typeface="Arial" pitchFamily="34" charset="0"/>
              </a:rPr>
              <a:t>знако</a:t>
            </a:r>
            <a:r>
              <a:rPr lang="ru-RU" sz="1200" b="1" dirty="0">
                <a:latin typeface="Arial" pitchFamily="34" charset="0"/>
              </a:rPr>
              <a:t>-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символических средств, 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общих схем решения;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выполнение логических 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операций сравнения,  анализа, 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обобщения, классификации, </a:t>
            </a:r>
          </a:p>
          <a:p>
            <a:pPr algn="ctr" eaLnBrk="0" hangingPunct="0"/>
            <a:r>
              <a:rPr lang="ru-RU" sz="1200" b="1" dirty="0" smtClean="0">
                <a:latin typeface="Arial" pitchFamily="34" charset="0"/>
              </a:rPr>
              <a:t>установления </a:t>
            </a:r>
            <a:r>
              <a:rPr lang="ru-RU" sz="1200" b="1" dirty="0">
                <a:latin typeface="Arial" pitchFamily="34" charset="0"/>
              </a:rPr>
              <a:t>аналогий, </a:t>
            </a:r>
          </a:p>
          <a:p>
            <a:pPr algn="ctr" eaLnBrk="0" hangingPunct="0"/>
            <a:r>
              <a:rPr lang="ru-RU" sz="1200" b="1" dirty="0">
                <a:latin typeface="Arial" pitchFamily="34" charset="0"/>
              </a:rPr>
              <a:t>подведения под понятие</a:t>
            </a:r>
          </a:p>
        </p:txBody>
      </p:sp>
      <p:sp>
        <p:nvSpPr>
          <p:cNvPr id="311309" name="AutoShape 13"/>
          <p:cNvSpPr>
            <a:spLocks noChangeArrowheads="1"/>
          </p:cNvSpPr>
          <p:nvPr/>
        </p:nvSpPr>
        <p:spPr bwMode="auto">
          <a:xfrm>
            <a:off x="6516688" y="2276475"/>
            <a:ext cx="2143125" cy="785813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 dirty="0">
                <a:solidFill>
                  <a:srgbClr val="9900FF"/>
                </a:solidFill>
                <a:latin typeface="Arial" pitchFamily="34" charset="0"/>
              </a:rPr>
              <a:t>Система предметных знаний</a:t>
            </a:r>
          </a:p>
          <a:p>
            <a:pPr algn="ctr" eaLnBrk="0" hangingPunct="0"/>
            <a:r>
              <a:rPr lang="ru-RU" sz="1400" b="1" dirty="0">
                <a:latin typeface="Arial" pitchFamily="34" charset="0"/>
              </a:rPr>
              <a:t>основы системы</a:t>
            </a:r>
          </a:p>
          <a:p>
            <a:pPr algn="ctr" eaLnBrk="0" hangingPunct="0"/>
            <a:r>
              <a:rPr lang="ru-RU" sz="1400" b="1" dirty="0">
                <a:latin typeface="Arial" pitchFamily="34" charset="0"/>
              </a:rPr>
              <a:t>научных знаний</a:t>
            </a:r>
          </a:p>
        </p:txBody>
      </p:sp>
      <p:sp>
        <p:nvSpPr>
          <p:cNvPr id="311310" name="AutoShape 16"/>
          <p:cNvSpPr>
            <a:spLocks noChangeArrowheads="1"/>
          </p:cNvSpPr>
          <p:nvPr/>
        </p:nvSpPr>
        <p:spPr bwMode="auto">
          <a:xfrm>
            <a:off x="6516688" y="3645024"/>
            <a:ext cx="2143125" cy="151216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400" b="1" u="sng" dirty="0">
                <a:solidFill>
                  <a:srgbClr val="9900FF"/>
                </a:solidFill>
                <a:latin typeface="Arial" pitchFamily="34" charset="0"/>
              </a:rPr>
              <a:t>Система предметных </a:t>
            </a:r>
            <a:r>
              <a:rPr lang="ru-RU" sz="1400" b="1" u="sng" dirty="0" smtClean="0">
                <a:solidFill>
                  <a:srgbClr val="9900FF"/>
                </a:solidFill>
                <a:latin typeface="Arial" pitchFamily="34" charset="0"/>
              </a:rPr>
              <a:t>действий</a:t>
            </a:r>
            <a:endParaRPr lang="ru-RU" sz="1400" b="1" u="sng" dirty="0">
              <a:solidFill>
                <a:srgbClr val="9900FF"/>
              </a:solidFill>
              <a:latin typeface="Arial" pitchFamily="34" charset="0"/>
            </a:endParaRPr>
          </a:p>
          <a:p>
            <a:pPr algn="ctr"/>
            <a:r>
              <a:rPr lang="ru-RU" sz="1200" b="1" dirty="0">
                <a:latin typeface="Arial" pitchFamily="34" charset="0"/>
              </a:rPr>
              <a:t>опыт «предметной» </a:t>
            </a:r>
          </a:p>
          <a:p>
            <a:pPr algn="ctr"/>
            <a:r>
              <a:rPr lang="ru-RU" sz="1200" b="1" dirty="0">
                <a:latin typeface="Arial" pitchFamily="34" charset="0"/>
              </a:rPr>
              <a:t>деятельности по </a:t>
            </a:r>
          </a:p>
          <a:p>
            <a:pPr algn="ctr"/>
            <a:r>
              <a:rPr lang="ru-RU" sz="1200" b="1" dirty="0">
                <a:latin typeface="Arial" pitchFamily="34" charset="0"/>
              </a:rPr>
              <a:t>получению,</a:t>
            </a:r>
          </a:p>
          <a:p>
            <a:pPr algn="ctr"/>
            <a:r>
              <a:rPr lang="ru-RU" sz="1200" b="1" dirty="0">
                <a:latin typeface="Arial" pitchFamily="34" charset="0"/>
              </a:rPr>
              <a:t>преобразованию</a:t>
            </a:r>
          </a:p>
          <a:p>
            <a:pPr algn="ctr"/>
            <a:r>
              <a:rPr lang="ru-RU" sz="1200" b="1" dirty="0">
                <a:latin typeface="Arial" pitchFamily="34" charset="0"/>
              </a:rPr>
              <a:t>и применению</a:t>
            </a:r>
          </a:p>
          <a:p>
            <a:pPr algn="ctr"/>
            <a:r>
              <a:rPr lang="ru-RU" sz="1200" b="1" dirty="0">
                <a:latin typeface="Arial" pitchFamily="34" charset="0"/>
              </a:rPr>
              <a:t>нового знания</a:t>
            </a:r>
          </a:p>
        </p:txBody>
      </p:sp>
      <p:sp>
        <p:nvSpPr>
          <p:cNvPr id="311311" name="Text Box 37"/>
          <p:cNvSpPr txBox="1">
            <a:spLocks noChangeArrowheads="1"/>
          </p:cNvSpPr>
          <p:nvPr/>
        </p:nvSpPr>
        <p:spPr bwMode="auto">
          <a:xfrm>
            <a:off x="6535738" y="5786438"/>
            <a:ext cx="2124075" cy="11717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 u="sng" dirty="0">
                <a:solidFill>
                  <a:srgbClr val="9900FF"/>
                </a:solidFill>
                <a:latin typeface="Arial" pitchFamily="34" charset="0"/>
              </a:rPr>
              <a:t>Предметные и </a:t>
            </a:r>
            <a:r>
              <a:rPr lang="ru-RU" sz="1400" b="1" u="sng" dirty="0" err="1">
                <a:solidFill>
                  <a:srgbClr val="9900FF"/>
                </a:solidFill>
                <a:latin typeface="Arial" pitchFamily="34" charset="0"/>
              </a:rPr>
              <a:t>метапредметные</a:t>
            </a:r>
            <a:r>
              <a:rPr lang="ru-RU" sz="1400" b="1" u="sng" dirty="0">
                <a:solidFill>
                  <a:srgbClr val="9900FF"/>
                </a:solidFill>
                <a:latin typeface="Arial" pitchFamily="34" charset="0"/>
              </a:rPr>
              <a:t> действия </a:t>
            </a:r>
          </a:p>
          <a:p>
            <a:pPr algn="ctr" eaLnBrk="0" hangingPunct="0"/>
            <a:r>
              <a:rPr lang="ru-RU" sz="1400" b="1" dirty="0">
                <a:latin typeface="Arial" pitchFamily="34" charset="0"/>
              </a:rPr>
              <a:t>с учебным материалом</a:t>
            </a:r>
            <a:r>
              <a:rPr lang="ru-RU" sz="1400" b="1" dirty="0">
                <a:solidFill>
                  <a:schemeClr val="bg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588125" y="5786438"/>
            <a:ext cx="2071688" cy="10715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11313" name="AutoShape 27"/>
          <p:cNvSpPr>
            <a:spLocks noChangeArrowheads="1"/>
          </p:cNvSpPr>
          <p:nvPr/>
        </p:nvSpPr>
        <p:spPr bwMode="auto">
          <a:xfrm rot="5400000">
            <a:off x="7200107" y="3104356"/>
            <a:ext cx="6477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14" name="AutoShape 27"/>
          <p:cNvSpPr>
            <a:spLocks noChangeArrowheads="1"/>
          </p:cNvSpPr>
          <p:nvPr/>
        </p:nvSpPr>
        <p:spPr bwMode="auto">
          <a:xfrm rot="5400000">
            <a:off x="7273926" y="5119687"/>
            <a:ext cx="646112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79388" y="18864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Требования 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ФГОС ОО к </a:t>
            </a: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результатам </a:t>
            </a:r>
            <a:endParaRPr lang="ru-RU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освоения ООП ОО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11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49902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Требования ФГОС ОО </a:t>
            </a:r>
            <a:r>
              <a:rPr lang="ru-RU" sz="2800" b="1" dirty="0" smtClean="0">
                <a:solidFill>
                  <a:srgbClr val="FF0000"/>
                </a:solidFill>
              </a:rPr>
              <a:t>к структуре ООП ОО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7162392"/>
              </p:ext>
            </p:extLst>
          </p:nvPr>
        </p:nvGraphicFramePr>
        <p:xfrm>
          <a:off x="251520" y="1196752"/>
          <a:ext cx="864096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940326096"/>
              </p:ext>
            </p:extLst>
          </p:nvPr>
        </p:nvGraphicFramePr>
        <p:xfrm>
          <a:off x="179511" y="332656"/>
          <a:ext cx="8856984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87442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ФГОС НОО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3DCF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ФГОС ООО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ФГОС СОО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902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Внеурочная деятельность организуется по направлениям развития личности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спортивно-оздоровительное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духовно-нравственное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социальное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общеинтеллектуальное</a:t>
                      </a:r>
                      <a:endParaRPr lang="ru-RU" sz="20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общекультурное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Внеурочная деятельность организуется по направлениям развития личности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физкультурно-спортивное и оздоровительное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духовно-нравственное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духовно-нравственное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социальное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err="1" smtClean="0">
                          <a:solidFill>
                            <a:srgbClr val="0070C0"/>
                          </a:solidFill>
                        </a:rPr>
                        <a:t>общеинтеллектуальное</a:t>
                      </a:r>
                      <a:endParaRPr lang="ru-RU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общекультурное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Внеурочная деятельность организуется по направлениям развития личности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9900"/>
                          </a:solidFill>
                        </a:rPr>
                        <a:t>спортивно-оздоровительное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9900"/>
                          </a:solidFill>
                        </a:rPr>
                        <a:t>духовно-нравственное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9900"/>
                          </a:solidFill>
                        </a:rPr>
                        <a:t>социальное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err="1" smtClean="0">
                          <a:solidFill>
                            <a:srgbClr val="009900"/>
                          </a:solidFill>
                        </a:rPr>
                        <a:t>общеинтеллектуальное</a:t>
                      </a:r>
                      <a:endParaRPr lang="ru-RU" sz="2000" b="1" dirty="0" smtClean="0">
                        <a:solidFill>
                          <a:srgbClr val="00990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rgbClr val="009900"/>
                          </a:solidFill>
                        </a:rPr>
                        <a:t> общекультурное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626667113"/>
              </p:ext>
            </p:extLst>
          </p:nvPr>
        </p:nvGraphicFramePr>
        <p:xfrm>
          <a:off x="0" y="1"/>
          <a:ext cx="9144000" cy="696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705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ФГОС НОО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3DCF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ФГОС 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ФГОС СОО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9830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Внеурочная деятельность организуется в таких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формах</a:t>
                      </a:r>
                      <a:r>
                        <a:rPr lang="ru-RU" sz="1800" b="1" dirty="0" smtClean="0"/>
                        <a:t> как художественные, культурологические, филологические, </a:t>
                      </a:r>
                    </a:p>
                    <a:p>
                      <a:r>
                        <a:rPr lang="ru-RU" sz="1800" b="1" dirty="0" smtClean="0"/>
                        <a:t>хоровые студии, </a:t>
                      </a:r>
                    </a:p>
                    <a:p>
                      <a:r>
                        <a:rPr lang="ru-RU" sz="1800" b="1" dirty="0" smtClean="0"/>
                        <a:t>сетевые сообщества, школьные спортивные клубы и секции, конференции, олимпиады, военно-патриотические объединения, экскурсии, соревнования, поисковые и научные исследования, общественно полезные практики и другие формы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Внеурочная деятельность организуется в таких формах в таких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формах</a:t>
                      </a:r>
                      <a:r>
                        <a:rPr lang="ru-RU" sz="1800" b="1" dirty="0" smtClean="0"/>
                        <a:t>, как кружки, художественные студии, спортивные клубы и секции, юношеские организации, краеведческая работа, научно-практические конференции, школьные научные общества, олимпиады, поисковые и научные исследования, общественно полезные практики, военно-патриотические объединения и т.д.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Внеурочная деятельность организуется в таких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формах</a:t>
                      </a:r>
                      <a:r>
                        <a:rPr lang="ru-RU" sz="1800" b="1" dirty="0" smtClean="0"/>
                        <a:t> в таких формах как художественные, культурологические, филологические, хоровые студии, сетевые сообщества, школьные спортивные клубы и секции, конференции, олимпиады, военно-патриотические объединения, экскурсии, соревнования, поисковые и научные исследования, общественно полезные практики и другие формы 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503884716"/>
              </p:ext>
            </p:extLst>
          </p:nvPr>
        </p:nvGraphicFramePr>
        <p:xfrm>
          <a:off x="215008" y="131550"/>
          <a:ext cx="8928992" cy="675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3442592"/>
              </a:tblGrid>
              <a:tr h="2366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ФГОС НОО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3DCF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ФГОС 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ФГОС СОО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6069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Формы</a:t>
                      </a:r>
                      <a:r>
                        <a:rPr lang="ru-RU" sz="2000" b="1" dirty="0" smtClean="0"/>
                        <a:t> организации образовательного процесса,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чередование</a:t>
                      </a:r>
                      <a:r>
                        <a:rPr lang="ru-RU" sz="2000" b="1" dirty="0" smtClean="0"/>
                        <a:t> урочной и внеурочной деятельности в рамках реализации основной образовательной программы основного общего образования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определяет организация</a:t>
                      </a:r>
                      <a:r>
                        <a:rPr lang="ru-RU" sz="2000" b="1" dirty="0" smtClean="0"/>
                        <a:t>, осуществляющая образовательную деятельность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Внеурочная деятельность организуется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на добровольной основе </a:t>
                      </a:r>
                      <a:r>
                        <a:rPr lang="ru-RU" sz="2000" b="1" dirty="0" smtClean="0"/>
                        <a:t>в соответствии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 выбором </a:t>
                      </a:r>
                      <a:r>
                        <a:rPr lang="ru-RU" sz="2000" b="1" dirty="0" smtClean="0"/>
                        <a:t>участников образовательных отношений.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Образовательные программы общего образования реализуются организацией, осуществляющей образовательную деятельность, как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самостоятельно</a:t>
                      </a:r>
                      <a:r>
                        <a:rPr lang="ru-RU" sz="2000" b="1" dirty="0" smtClean="0"/>
                        <a:t>, так и посредством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сетевых форм </a:t>
                      </a:r>
                      <a:r>
                        <a:rPr lang="ru-RU" sz="2000" b="1" dirty="0" smtClean="0"/>
                        <a:t>их реализации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 период каникул </a:t>
                      </a:r>
                      <a:r>
                        <a:rPr lang="ru-RU" sz="2000" b="1" dirty="0" smtClean="0"/>
                        <a:t>используются возможности организаций отдыха детей и их оздоровления, тематических лагерных смен, летних школ, создаваемых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на базе организаций, осуществляющих образовательную деятельность, и организаций дополнительного образования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907132505"/>
              </p:ext>
            </p:extLst>
          </p:nvPr>
        </p:nvGraphicFramePr>
        <p:xfrm>
          <a:off x="215008" y="131550"/>
          <a:ext cx="8928992" cy="675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3442592"/>
              </a:tblGrid>
              <a:tr h="2366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ФГОС НОО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3DCF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ФГОС 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ФГОС СОО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60690">
                <a:tc gridSpan="3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2806BA"/>
                          </a:solidFill>
                        </a:rPr>
                        <a:t>Планируемые результаты освоения обучающимися ООП ОО</a:t>
                      </a:r>
                    </a:p>
                    <a:p>
                      <a:pPr algn="ctr"/>
                      <a:r>
                        <a:rPr lang="ru-RU" sz="2400" b="1" dirty="0" smtClean="0"/>
                        <a:t> должны являться содержательной и </a:t>
                      </a:r>
                      <a:r>
                        <a:rPr lang="ru-RU" sz="2400" b="1" dirty="0" err="1" smtClean="0"/>
                        <a:t>критериальной</a:t>
                      </a:r>
                      <a:r>
                        <a:rPr lang="ru-RU" sz="2400" b="1" dirty="0" smtClean="0"/>
                        <a:t> основой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для разработки рабочих программ курсов внеурочной деятельности</a:t>
                      </a:r>
                      <a:endParaRPr lang="ru-RU" sz="2400" b="1" dirty="0" smtClean="0"/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2806BA"/>
                          </a:solidFill>
                        </a:rPr>
                        <a:t>Система оценки достижения планируемых результатов</a:t>
                      </a:r>
                    </a:p>
                    <a:p>
                      <a:pPr algn="ctr"/>
                      <a:r>
                        <a:rPr lang="ru-RU" sz="2400" b="1" dirty="0" smtClean="0"/>
                        <a:t>должна включать описание организации и содержания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промежуточной аттестации обучающихся в рамках урочной и внеурочной деятельности</a:t>
                      </a:r>
                    </a:p>
                    <a:p>
                      <a:pPr algn="ctr"/>
                      <a:endParaRPr lang="ru-RU" sz="24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3276</Words>
  <Application>Microsoft Office PowerPoint</Application>
  <PresentationFormat>Экран (4:3)</PresentationFormat>
  <Paragraphs>547</Paragraphs>
  <Slides>37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Слайд</vt:lpstr>
      <vt:lpstr>Особенности интеграции общего и дополнительного образования  в условиях реализации требований ФГОС ОО</vt:lpstr>
      <vt:lpstr>Предлагаю поразмышлять над вопросами …</vt:lpstr>
      <vt:lpstr>Слайд 3</vt:lpstr>
      <vt:lpstr>Слайд 4</vt:lpstr>
      <vt:lpstr>Требования ФГОС ОО к структуре ООП ОО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Предлагаю поразмышлять над вопросами …</vt:lpstr>
      <vt:lpstr>Предлагаю поразмышлять над вопросами …</vt:lpstr>
      <vt:lpstr>Слайд 16</vt:lpstr>
      <vt:lpstr>Предлагаю поразмышлять над вопросами …</vt:lpstr>
      <vt:lpstr>Предлагаю поразмышлять над вопросами …</vt:lpstr>
      <vt:lpstr>Место внеурочной деятельности в образовательной системе школы</vt:lpstr>
      <vt:lpstr>Базовая модель реализации ВУД</vt:lpstr>
      <vt:lpstr>Сетевая модель взаимодействия</vt:lpstr>
      <vt:lpstr>Схема организации интегрированной образовательной организации на административной основе  (стратегия «Вертикаль»)</vt:lpstr>
      <vt:lpstr>Схема организации взаимодействия разных образовательных организаций со статусом юридических лиц на ассоциативной и/или договорной основе (Стратегия «Горизонталь»)</vt:lpstr>
      <vt:lpstr>Схема организации взаимодействия разных образовательных организаций со статусом юридических лиц в форме ассоциации (союза) также со статусом юридического лица (Стратегия «Горизонталь»)</vt:lpstr>
      <vt:lpstr>Схема организации межотраслевого взаимодействия на ассоциативной и/или договорной основе для объединения разных учреждений и организаций со статусом юридических лиц в форме комплекса (кластера)   (Стратегия «Синтез»)</vt:lpstr>
      <vt:lpstr>Сетевая модель взаимодействия</vt:lpstr>
      <vt:lpstr>Предлагаю поразмышлять над вопросами …</vt:lpstr>
      <vt:lpstr>Предлагаю поразмышлять над вопросами …</vt:lpstr>
      <vt:lpstr>Проблемы интеграции общего и дополнительного образования</vt:lpstr>
      <vt:lpstr>Слайд 30</vt:lpstr>
      <vt:lpstr>Слайд 31</vt:lpstr>
      <vt:lpstr>Мониторинг и оценка эффективности реализации программ ВУД и ДОД </vt:lpstr>
      <vt:lpstr>Модернизация инфраструктуры  дополнительного образования</vt:lpstr>
      <vt:lpstr>Развитие кадрового потенциала  системы дополнительного образования</vt:lpstr>
      <vt:lpstr>Развитие кадрового потенциала  системы дополнительного образования</vt:lpstr>
      <vt:lpstr>Стратегические документы по развитию общего и дополнительного образования</vt:lpstr>
      <vt:lpstr> Предложения от секции   «Интеграция общего и дополнительного образования: сетевое взаимодействие при организации внеурочной деятельности учащихся»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user</cp:lastModifiedBy>
  <cp:revision>80</cp:revision>
  <dcterms:created xsi:type="dcterms:W3CDTF">2015-08-14T00:54:23Z</dcterms:created>
  <dcterms:modified xsi:type="dcterms:W3CDTF">2015-08-20T13:10:44Z</dcterms:modified>
</cp:coreProperties>
</file>