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75" r:id="rId3"/>
    <p:sldId id="257" r:id="rId4"/>
    <p:sldId id="258" r:id="rId5"/>
    <p:sldId id="283" r:id="rId6"/>
    <p:sldId id="284" r:id="rId7"/>
    <p:sldId id="263" r:id="rId8"/>
    <p:sldId id="264" r:id="rId9"/>
    <p:sldId id="259" r:id="rId10"/>
    <p:sldId id="260" r:id="rId11"/>
    <p:sldId id="265" r:id="rId12"/>
    <p:sldId id="282" r:id="rId13"/>
    <p:sldId id="276" r:id="rId14"/>
    <p:sldId id="262" r:id="rId15"/>
    <p:sldId id="267" r:id="rId16"/>
    <p:sldId id="268" r:id="rId17"/>
    <p:sldId id="278" r:id="rId18"/>
    <p:sldId id="279" r:id="rId19"/>
    <p:sldId id="280" r:id="rId20"/>
    <p:sldId id="281" r:id="rId21"/>
    <p:sldId id="271" r:id="rId22"/>
  </p:sldIdLst>
  <p:sldSz cx="16256000" cy="10160000"/>
  <p:notesSz cx="16256000" cy="1016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58" d="100"/>
          <a:sy n="58" d="100"/>
        </p:scale>
        <p:origin x="105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3097-DC0C-BB40-AEC4-7A08054E0C8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2700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889500"/>
            <a:ext cx="13004800" cy="400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50413"/>
            <a:ext cx="704373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9650413"/>
            <a:ext cx="7045325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90AA4-3945-7748-976B-C90B6FB2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90AA4-3945-7748-976B-C90B6FB2B8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5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0AA4-3945-7748-976B-C90B6FB2B8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0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97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12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16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8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55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69230"/>
            <a:ext cx="153670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69230"/>
            <a:ext cx="153670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03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A721C-6C19-4A3C-A389-06FB385D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375394"/>
            <a:ext cx="15367000" cy="4124206"/>
          </a:xfrm>
        </p:spPr>
        <p:txBody>
          <a:bodyPr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5 МАСТЕРСКИХ </a:t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dirty="0"/>
            </a:br>
            <a:r>
              <a:rPr lang="ru-RU" sz="3200" dirty="0"/>
              <a:t>ПО НАПРАВЛЕНИЮ «ПРОМЫШЛЕННЫЕ И ИНЖЕНЕРНЫЕ ТЕХНОЛОГИИ», 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открытых в 2020 году </a:t>
            </a:r>
            <a:br>
              <a:rPr lang="ru-RU" sz="3200" dirty="0"/>
            </a:br>
            <a:r>
              <a:rPr lang="ru-RU" sz="3200" b="1" dirty="0"/>
              <a:t>в ФИЛИАЛЕ ДВФУ в г. АРСЕНЬЕВЕ </a:t>
            </a:r>
            <a:br>
              <a:rPr lang="ru-RU" sz="3200" dirty="0"/>
            </a:br>
            <a:r>
              <a:rPr lang="ru-RU" sz="3200" dirty="0"/>
              <a:t>в рамках реализации гранта </a:t>
            </a:r>
            <a:r>
              <a:rPr lang="ru-RU" sz="3200" dirty="0" err="1"/>
              <a:t>Минпросвещения</a:t>
            </a:r>
            <a:r>
              <a:rPr lang="ru-RU" sz="3200" dirty="0"/>
              <a:t> России федерального проекта «Молодые профессионалы»</a:t>
            </a:r>
          </a:p>
        </p:txBody>
      </p:sp>
    </p:spTree>
    <p:extLst>
      <p:ext uri="{BB962C8B-B14F-4D97-AF65-F5344CB8AC3E}">
        <p14:creationId xmlns:p14="http://schemas.microsoft.com/office/powerpoint/2010/main" val="213367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8EEDB617-EAB6-469D-BCCF-8F396B21D3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cs typeface="Times New Roman"/>
              </a:rPr>
              <a:t>Мастерская 3: </a:t>
            </a:r>
            <a: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  <a:t>Работы на универсальных станках</a:t>
            </a:r>
            <a:endParaRPr lang="ru-RU" sz="4800" dirty="0">
              <a:cs typeface="Times New Roman"/>
            </a:endParaRPr>
          </a:p>
        </p:txBody>
      </p:sp>
      <p:pic>
        <p:nvPicPr>
          <p:cNvPr id="5" name="Рисунок 4" descr="Изображение выглядит как внутренний, комната, здание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98A9325F-D7F1-4B67-8F41-2D8343527C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1" y="3937000"/>
            <a:ext cx="8310879" cy="6233159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3C9F7356-535E-4928-AD85-5D0B2937DFAD}"/>
              </a:ext>
            </a:extLst>
          </p:cNvPr>
          <p:cNvSpPr txBox="1">
            <a:spLocks/>
          </p:cNvSpPr>
          <p:nvPr/>
        </p:nvSpPr>
        <p:spPr>
          <a:xfrm>
            <a:off x="419100" y="1166790"/>
            <a:ext cx="96189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T Mono"/>
                <a:ea typeface="+mj-ea"/>
                <a:cs typeface="PT Mono"/>
              </a:defRPr>
            </a:lvl1pPr>
          </a:lstStyle>
          <a:p>
            <a:r>
              <a:rPr lang="ru-RU" sz="2400" b="1" i="1" kern="0" dirty="0">
                <a:cs typeface="Times New Roman"/>
              </a:rPr>
              <a:t>Поставка нового оборудования февраль 2021 года                 (2 токарных станка, 1 фрезерный станок, 1 шлифовальный станок. Показаны 4 рабочих места под них:</a:t>
            </a:r>
          </a:p>
        </p:txBody>
      </p:sp>
      <p:pic>
        <p:nvPicPr>
          <p:cNvPr id="10" name="Рисунок 9" descr="Изображение выглядит как здание, сидит, окно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EBDCF181-63F4-46DE-9188-C6AA0035BE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522" y="1527776"/>
            <a:ext cx="5875866" cy="44069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дание, окно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2F2D015F-CBC6-4348-8641-0340B6A30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610" y="5654686"/>
            <a:ext cx="6066790" cy="4550092"/>
          </a:xfrm>
          <a:prstGeom prst="rect">
            <a:avLst/>
          </a:prstGeom>
        </p:spPr>
      </p:pic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0D4FDFB3-A0CF-4127-B312-A64F14193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286999"/>
              </p:ext>
            </p:extLst>
          </p:nvPr>
        </p:nvGraphicFramePr>
        <p:xfrm>
          <a:off x="407671" y="2374750"/>
          <a:ext cx="7908289" cy="243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7554402" imgH="5400675" progId="AcroExch.Document.DC">
                  <p:embed/>
                </p:oleObj>
              </mc:Choice>
              <mc:Fallback>
                <p:oleObj name="Acrobat Document" r:id="rId5" imgW="17554402" imgH="54006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671" y="2374750"/>
                        <a:ext cx="7908289" cy="243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92BBED8-6984-4F14-82EF-109A334282D8}"/>
              </a:ext>
            </a:extLst>
          </p:cNvPr>
          <p:cNvSpPr txBox="1">
            <a:spLocks/>
          </p:cNvSpPr>
          <p:nvPr/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T Mono"/>
                <a:ea typeface="+mj-ea"/>
                <a:cs typeface="PT Mono"/>
              </a:defRPr>
            </a:lvl1pPr>
          </a:lstStyle>
          <a:p>
            <a:r>
              <a:rPr lang="ru-RU" sz="4800" kern="0">
                <a:cs typeface="Times New Roman"/>
              </a:rPr>
              <a:t>Мастерская 3: </a:t>
            </a:r>
            <a:r>
              <a:rPr lang="ru-RU" sz="4800" b="1" kern="0">
                <a:solidFill>
                  <a:sysClr val="windowText" lastClr="000000"/>
                </a:solidFill>
                <a:cs typeface="Times New Roman"/>
              </a:rPr>
              <a:t>Работы на универсальных станках</a:t>
            </a:r>
            <a:endParaRPr lang="ru-RU" sz="4800" kern="0" dirty="0">
              <a:cs typeface="Times New Roman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78A0940-19BD-4523-B866-460AFC5EF747}"/>
              </a:ext>
            </a:extLst>
          </p:cNvPr>
          <p:cNvSpPr txBox="1">
            <a:spLocks/>
          </p:cNvSpPr>
          <p:nvPr/>
        </p:nvSpPr>
        <p:spPr>
          <a:xfrm>
            <a:off x="414020" y="1056278"/>
            <a:ext cx="100761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T Mono"/>
                <a:ea typeface="+mj-ea"/>
                <a:cs typeface="PT Mono"/>
              </a:defRPr>
            </a:lvl1pPr>
          </a:lstStyle>
          <a:p>
            <a:r>
              <a:rPr lang="ru-RU" sz="2400" b="1" i="1" kern="0" dirty="0">
                <a:cs typeface="Times New Roman"/>
              </a:rPr>
              <a:t>До поставки и установки новых станков работа на токарных и фрезерных станках в действующей в филиале учебной мастерской, но со старым оборудованием…</a:t>
            </a:r>
          </a:p>
        </p:txBody>
      </p:sp>
      <p:pic>
        <p:nvPicPr>
          <p:cNvPr id="11" name="Рисунок 10" descr="Изображение выглядит как зеленый, внутренний, здание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00C6652A-E328-4BCB-8949-4E4A6AC8B8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687" y="2413000"/>
            <a:ext cx="8649462" cy="575600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дание, зеленый, старый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1B25FF71-59F6-48F6-BCDA-A3C33D17E8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421" y="5460366"/>
            <a:ext cx="6306819" cy="473011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зеленый, потолок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878A8667-B4CB-4367-9F04-2E6CD043A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6098" y="1000398"/>
            <a:ext cx="4659902" cy="57560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здание, внутренний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662AF5C2-0BFE-4E5C-8B1B-9CBB56FCE2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98503"/>
            <a:ext cx="7302911" cy="44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cs typeface="Times New Roman"/>
              </a:rPr>
              <a:t>Мастерская 4: </a:t>
            </a:r>
            <a: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  <a:t>Производственная сборка изделий </a:t>
            </a:r>
            <a:b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</a:br>
            <a: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  <a:t> авиационной техники</a:t>
            </a:r>
            <a:endParaRPr lang="ru-RU" sz="4800" dirty="0">
              <a:cs typeface="Times New Roman"/>
            </a:endParaRPr>
          </a:p>
        </p:txBody>
      </p:sp>
      <p:pic>
        <p:nvPicPr>
          <p:cNvPr id="6" name="Рисунок 5" descr="Изображение выглядит как стол, человек, мужчин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6FF916C2-A1CF-41F1-AC78-2C59D36950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00" y="1744132"/>
            <a:ext cx="12623800" cy="84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человек, мужчина, молодой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88B7D809-9B8B-4FB8-9C60-562688066F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52821" y="1809221"/>
            <a:ext cx="9868535" cy="6579023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77DFE978-589F-4996-8EBB-9129B9438A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127000"/>
            <a:ext cx="153416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cs typeface="Times New Roman"/>
              </a:rPr>
              <a:t>Мастерская 4: </a:t>
            </a:r>
            <a: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  <a:t>Производственная сборка изделий </a:t>
            </a:r>
            <a:b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</a:br>
            <a: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  <a:t> авиационной техники</a:t>
            </a:r>
            <a:endParaRPr lang="ru-RU" sz="4800" dirty="0">
              <a:cs typeface="Times New Roman"/>
            </a:endParaRPr>
          </a:p>
        </p:txBody>
      </p:sp>
      <p:pic>
        <p:nvPicPr>
          <p:cNvPr id="6" name="Рисунок 5" descr="Изображение выглядит как человек, стол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16BA2025-594D-4895-ADA4-1BF42A01DA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" y="4241800"/>
            <a:ext cx="8686800" cy="5791200"/>
          </a:xfrm>
          <a:prstGeom prst="rect">
            <a:avLst/>
          </a:prstGeom>
        </p:spPr>
      </p:pic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C8BF721D-8F5E-4FF5-80C8-515B3AB1FE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221382"/>
              </p:ext>
            </p:extLst>
          </p:nvPr>
        </p:nvGraphicFramePr>
        <p:xfrm>
          <a:off x="142240" y="1617152"/>
          <a:ext cx="7830244" cy="240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7554402" imgH="5400675" progId="AcroExch.Document.DC">
                  <p:embed/>
                </p:oleObj>
              </mc:Choice>
              <mc:Fallback>
                <p:oleObj name="Acrobat Document" r:id="rId4" imgW="17554402" imgH="54006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240" y="1617152"/>
                        <a:ext cx="7830244" cy="2408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человек, внутренний, в позе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143A7D61-3EBF-4AFC-87FE-0A6CE4701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33" y="0"/>
            <a:ext cx="13546667" cy="101600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12CF15BD-8A4E-4334-B8BE-05214E797D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cs typeface="Times New Roman"/>
              </a:rPr>
              <a:t>Мастерская 5: </a:t>
            </a:r>
            <a: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  <a:t>Метрология КИП</a:t>
            </a:r>
            <a:endParaRPr lang="ru-RU" sz="4800" dirty="0"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внутренний, человек, мужчина, снег&#10;&#10;Автоматически созданное описание">
            <a:extLst>
              <a:ext uri="{FF2B5EF4-FFF2-40B4-BE49-F238E27FC236}">
                <a16:creationId xmlns:a16="http://schemas.microsoft.com/office/drawing/2014/main" id="{64D726E4-CEFB-4B9C-AB1E-8F05F7A928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946" y="-25400"/>
            <a:ext cx="8195734" cy="5463822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83CE558C-F5FC-45DA-95EE-03D2F0E22F0C}"/>
              </a:ext>
            </a:extLst>
          </p:cNvPr>
          <p:cNvSpPr txBox="1">
            <a:spLocks/>
          </p:cNvSpPr>
          <p:nvPr/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T Mono"/>
                <a:ea typeface="+mj-ea"/>
                <a:cs typeface="PT Mono"/>
              </a:defRPr>
            </a:lvl1pPr>
          </a:lstStyle>
          <a:p>
            <a:r>
              <a:rPr lang="ru-RU" sz="4800" kern="0">
                <a:cs typeface="Times New Roman"/>
              </a:rPr>
              <a:t>Мастерская 5: </a:t>
            </a:r>
            <a:r>
              <a:rPr lang="ru-RU" sz="4800" b="1" kern="0">
                <a:solidFill>
                  <a:sysClr val="windowText" lastClr="000000"/>
                </a:solidFill>
                <a:cs typeface="Times New Roman"/>
              </a:rPr>
              <a:t>Метрология КИП</a:t>
            </a:r>
            <a:endParaRPr lang="ru-RU" sz="4800" kern="0" dirty="0">
              <a:cs typeface="Times New Roman"/>
            </a:endParaRPr>
          </a:p>
        </p:txBody>
      </p:sp>
      <p:pic>
        <p:nvPicPr>
          <p:cNvPr id="6" name="Рисунок 5" descr="Изображение выглядит как внутренний, человек, стол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B6E7F1BF-DC14-4E42-8D50-EAF191E551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9556"/>
            <a:ext cx="8039946" cy="535996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, стол, сидит, кухня&#10;&#10;Автоматически созданное описание">
            <a:extLst>
              <a:ext uri="{FF2B5EF4-FFF2-40B4-BE49-F238E27FC236}">
                <a16:creationId xmlns:a16="http://schemas.microsoft.com/office/drawing/2014/main" id="{AFF2311E-A5D1-4BD6-9AD0-85E2A0A21C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9946" y="5080000"/>
            <a:ext cx="8195734" cy="5049519"/>
          </a:xfrm>
          <a:prstGeom prst="rect">
            <a:avLst/>
          </a:prstGeom>
        </p:spPr>
      </p:pic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7EC25037-9539-4CA4-A066-CAB44A414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47986"/>
              </p:ext>
            </p:extLst>
          </p:nvPr>
        </p:nvGraphicFramePr>
        <p:xfrm>
          <a:off x="20320" y="1041038"/>
          <a:ext cx="7530873" cy="2316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7554402" imgH="5400675" progId="AcroExch.Document.DC">
                  <p:embed/>
                </p:oleObj>
              </mc:Choice>
              <mc:Fallback>
                <p:oleObj name="Acrobat Document" r:id="rId5" imgW="17554402" imgH="54006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20" y="1041038"/>
                        <a:ext cx="7530873" cy="2316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8200" y="9014328"/>
            <a:ext cx="113284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0600" algn="l"/>
                <a:tab pos="4466590" algn="l"/>
              </a:tabLst>
            </a:pPr>
            <a:r>
              <a:rPr sz="2700" dirty="0">
                <a:latin typeface="PT Mono"/>
                <a:cs typeface="PT Mono"/>
              </a:rPr>
              <a:t>П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5" dirty="0">
                <a:latin typeface="PT Mono"/>
                <a:cs typeface="PT Mono"/>
              </a:rPr>
              <a:t>Н</a:t>
            </a:r>
            <a:r>
              <a:rPr sz="2700" spc="-50" dirty="0">
                <a:latin typeface="PT Mono"/>
                <a:cs typeface="PT Mono"/>
              </a:rPr>
              <a:t>О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М</a:t>
            </a:r>
            <a:r>
              <a:rPr sz="2700" spc="15" dirty="0">
                <a:latin typeface="PT Mono"/>
                <a:cs typeface="PT Mono"/>
              </a:rPr>
              <a:t>Н</a:t>
            </a:r>
            <a:r>
              <a:rPr sz="2700" spc="40" dirty="0">
                <a:latin typeface="PT Mono"/>
                <a:cs typeface="PT Mono"/>
              </a:rPr>
              <a:t>А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25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ОТ</a:t>
            </a:r>
            <a:r>
              <a:rPr sz="2700" spc="-120" dirty="0">
                <a:latin typeface="PT Mono"/>
                <a:cs typeface="PT Mono"/>
              </a:rPr>
              <a:t>О</a:t>
            </a:r>
            <a:r>
              <a:rPr sz="2700" spc="-90" dirty="0">
                <a:latin typeface="PT Mono"/>
                <a:cs typeface="PT Mono"/>
              </a:rPr>
              <a:t>Г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-4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И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15" dirty="0">
                <a:latin typeface="PT Mono"/>
                <a:cs typeface="PT Mono"/>
              </a:rPr>
              <a:t>М</a:t>
            </a:r>
            <a:r>
              <a:rPr sz="2700" spc="-100" dirty="0">
                <a:latin typeface="PT Mono"/>
                <a:cs typeface="PT Mono"/>
              </a:rPr>
              <a:t>А</a:t>
            </a:r>
            <a:r>
              <a:rPr sz="2700" spc="-30" dirty="0">
                <a:latin typeface="PT Mono"/>
                <a:cs typeface="PT Mono"/>
              </a:rPr>
              <a:t>С</a:t>
            </a:r>
            <a:r>
              <a:rPr sz="2700" spc="-85" dirty="0">
                <a:latin typeface="PT Mono"/>
                <a:cs typeface="PT Mono"/>
              </a:rPr>
              <a:t>Т</a:t>
            </a:r>
            <a:r>
              <a:rPr sz="2700" spc="-125" dirty="0">
                <a:latin typeface="PT Mono"/>
                <a:cs typeface="PT Mono"/>
              </a:rPr>
              <a:t>Е</a:t>
            </a:r>
            <a:r>
              <a:rPr sz="2700" spc="-70" dirty="0">
                <a:latin typeface="PT Mono"/>
                <a:cs typeface="PT Mono"/>
              </a:rPr>
              <a:t>Р</a:t>
            </a:r>
            <a:r>
              <a:rPr sz="2700" spc="-50" dirty="0">
                <a:latin typeface="PT Mono"/>
                <a:cs typeface="PT Mono"/>
              </a:rPr>
              <a:t>С</a:t>
            </a:r>
            <a:r>
              <a:rPr sz="2700" spc="-100" dirty="0">
                <a:latin typeface="PT Mono"/>
                <a:cs typeface="PT Mono"/>
              </a:rPr>
              <a:t>К</a:t>
            </a:r>
            <a:r>
              <a:rPr sz="2700" spc="5" dirty="0">
                <a:latin typeface="PT Mono"/>
                <a:cs typeface="PT Mono"/>
              </a:rPr>
              <a:t>О</a:t>
            </a:r>
            <a:r>
              <a:rPr sz="2700" dirty="0">
                <a:latin typeface="PT Mono"/>
                <a:cs typeface="PT Mono"/>
              </a:rPr>
              <a:t>Й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2CF15BD-8A4E-4334-B8BE-05214E797D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>
                <a:cs typeface="Times New Roman"/>
              </a:rPr>
              <a:t>Объединенный компьютерный класс</a:t>
            </a:r>
          </a:p>
        </p:txBody>
      </p:sp>
      <p:pic>
        <p:nvPicPr>
          <p:cNvPr id="5" name="Рисунок 4" descr="Изображение выглядит как внутренний, здание, стол, стул&#10;&#10;Автоматически созданное описание">
            <a:extLst>
              <a:ext uri="{FF2B5EF4-FFF2-40B4-BE49-F238E27FC236}">
                <a16:creationId xmlns:a16="http://schemas.microsoft.com/office/drawing/2014/main" id="{FB49A900-E0B9-4E2E-889D-722DEF5382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4410"/>
            <a:ext cx="12166600" cy="9124950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24C4125-832B-4FF1-B84C-998781AC2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003308"/>
              </p:ext>
            </p:extLst>
          </p:nvPr>
        </p:nvGraphicFramePr>
        <p:xfrm>
          <a:off x="9945689" y="994410"/>
          <a:ext cx="6330631" cy="194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7554402" imgH="5400675" progId="AcroExch.Document.DC">
                  <p:embed/>
                </p:oleObj>
              </mc:Choice>
              <mc:Fallback>
                <p:oleObj name="Acrobat Document" r:id="rId3" imgW="17554402" imgH="5400675" progId="AcroExch.Document.DC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8666613A-BF51-486B-B5DE-68A368A840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45689" y="994410"/>
                        <a:ext cx="6330631" cy="1947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10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4872C02B-B6E1-484C-821A-BF7D443497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>
                <a:cs typeface="Times New Roman"/>
              </a:rPr>
              <a:t>Объединенный компьютерный класс</a:t>
            </a:r>
          </a:p>
        </p:txBody>
      </p:sp>
      <p:pic>
        <p:nvPicPr>
          <p:cNvPr id="8" name="Рисунок 7" descr="Изображение выглядит как внутренний, стол, рабочий стол, стул&#10;&#10;Автоматически созданное описание">
            <a:extLst>
              <a:ext uri="{FF2B5EF4-FFF2-40B4-BE49-F238E27FC236}">
                <a16:creationId xmlns:a16="http://schemas.microsoft.com/office/drawing/2014/main" id="{E76F7EE5-8CA0-4DB6-BF96-90F1D43EF3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1772206"/>
            <a:ext cx="8763000" cy="5842000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666613A-BF51-486B-B5DE-68A368A84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699312"/>
              </p:ext>
            </p:extLst>
          </p:nvPr>
        </p:nvGraphicFramePr>
        <p:xfrm>
          <a:off x="8046558" y="1020718"/>
          <a:ext cx="8240873" cy="2535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7554402" imgH="5400675" progId="AcroExch.Document.DC">
                  <p:embed/>
                </p:oleObj>
              </mc:Choice>
              <mc:Fallback>
                <p:oleObj name="Acrobat Document" r:id="rId3" imgW="17554402" imgH="54006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6558" y="1020718"/>
                        <a:ext cx="8240873" cy="2535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Изображение выглядит как внутренний, окно, рабочий стол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52B0E8F6-0862-42C6-8E4A-CEF64FA538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951" y="4622800"/>
            <a:ext cx="83058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7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кухня, здание, стол&#10;&#10;Автоматически созданное описание">
            <a:extLst>
              <a:ext uri="{FF2B5EF4-FFF2-40B4-BE49-F238E27FC236}">
                <a16:creationId xmlns:a16="http://schemas.microsoft.com/office/drawing/2014/main" id="{3C6FA7A6-395E-4565-B1FD-4F8B6DB1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118"/>
            <a:ext cx="13614400" cy="10210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94400" y="9463126"/>
            <a:ext cx="113284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0600" algn="l"/>
                <a:tab pos="4466590" algn="l"/>
              </a:tabLst>
            </a:pPr>
            <a:r>
              <a:rPr sz="2700" dirty="0">
                <a:latin typeface="PT Mono"/>
                <a:cs typeface="PT Mono"/>
              </a:rPr>
              <a:t>П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5" dirty="0">
                <a:latin typeface="PT Mono"/>
                <a:cs typeface="PT Mono"/>
              </a:rPr>
              <a:t>Н</a:t>
            </a:r>
            <a:r>
              <a:rPr sz="2700" spc="-50" dirty="0">
                <a:latin typeface="PT Mono"/>
                <a:cs typeface="PT Mono"/>
              </a:rPr>
              <a:t>О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М</a:t>
            </a:r>
            <a:r>
              <a:rPr sz="2700" spc="15" dirty="0">
                <a:latin typeface="PT Mono"/>
                <a:cs typeface="PT Mono"/>
              </a:rPr>
              <a:t>Н</a:t>
            </a:r>
            <a:r>
              <a:rPr sz="2700" spc="40" dirty="0">
                <a:latin typeface="PT Mono"/>
                <a:cs typeface="PT Mono"/>
              </a:rPr>
              <a:t>А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25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ОТ</a:t>
            </a:r>
            <a:r>
              <a:rPr sz="2700" spc="-120" dirty="0">
                <a:latin typeface="PT Mono"/>
                <a:cs typeface="PT Mono"/>
              </a:rPr>
              <a:t>О</a:t>
            </a:r>
            <a:r>
              <a:rPr sz="2700" spc="-90" dirty="0">
                <a:latin typeface="PT Mono"/>
                <a:cs typeface="PT Mono"/>
              </a:rPr>
              <a:t>Г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-4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И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15" dirty="0">
                <a:latin typeface="PT Mono"/>
                <a:cs typeface="PT Mono"/>
              </a:rPr>
              <a:t>М</a:t>
            </a:r>
            <a:r>
              <a:rPr sz="2700" spc="-100" dirty="0">
                <a:latin typeface="PT Mono"/>
                <a:cs typeface="PT Mono"/>
              </a:rPr>
              <a:t>А</a:t>
            </a:r>
            <a:r>
              <a:rPr sz="2700" spc="-30" dirty="0">
                <a:latin typeface="PT Mono"/>
                <a:cs typeface="PT Mono"/>
              </a:rPr>
              <a:t>С</a:t>
            </a:r>
            <a:r>
              <a:rPr sz="2700" spc="-85" dirty="0">
                <a:latin typeface="PT Mono"/>
                <a:cs typeface="PT Mono"/>
              </a:rPr>
              <a:t>Т</a:t>
            </a:r>
            <a:r>
              <a:rPr sz="2700" spc="-125" dirty="0">
                <a:latin typeface="PT Mono"/>
                <a:cs typeface="PT Mono"/>
              </a:rPr>
              <a:t>Е</a:t>
            </a:r>
            <a:r>
              <a:rPr sz="2700" spc="-70" dirty="0">
                <a:latin typeface="PT Mono"/>
                <a:cs typeface="PT Mono"/>
              </a:rPr>
              <a:t>Р</a:t>
            </a:r>
            <a:r>
              <a:rPr sz="2700" spc="-50" dirty="0">
                <a:latin typeface="PT Mono"/>
                <a:cs typeface="PT Mono"/>
              </a:rPr>
              <a:t>С</a:t>
            </a:r>
            <a:r>
              <a:rPr sz="2700" spc="-100" dirty="0">
                <a:latin typeface="PT Mono"/>
                <a:cs typeface="PT Mono"/>
              </a:rPr>
              <a:t>К</a:t>
            </a:r>
            <a:r>
              <a:rPr sz="2700" spc="5" dirty="0">
                <a:latin typeface="PT Mono"/>
                <a:cs typeface="PT Mono"/>
              </a:rPr>
              <a:t>О</a:t>
            </a:r>
            <a:r>
              <a:rPr sz="2700" dirty="0">
                <a:latin typeface="PT Mono"/>
                <a:cs typeface="PT Mono"/>
              </a:rPr>
              <a:t>Й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B2D252CC-AEAA-4F38-B6D9-1940E640B9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>
                <a:cs typeface="Times New Roman"/>
              </a:rPr>
              <a:t>Центр командной работы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073BBC8-C64D-4795-BA4F-1963FA4BE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253845"/>
              </p:ext>
            </p:extLst>
          </p:nvPr>
        </p:nvGraphicFramePr>
        <p:xfrm>
          <a:off x="9880600" y="0"/>
          <a:ext cx="6375400" cy="1961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7554402" imgH="5400675" progId="AcroExch.Document.DC">
                  <p:embed/>
                </p:oleObj>
              </mc:Choice>
              <mc:Fallback>
                <p:oleObj name="Acrobat Document" r:id="rId3" imgW="17554402" imgH="5400675" progId="AcroExch.Document.DC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A8FF7AD1-B09B-4B99-A100-79994DFA90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80600" y="0"/>
                        <a:ext cx="6375400" cy="1961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88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E127FD94-4B7A-4EFA-9FE9-1CA3163D69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>
                <a:cs typeface="Times New Roman"/>
              </a:rPr>
              <a:t>Центр командной работы</a:t>
            </a:r>
          </a:p>
        </p:txBody>
      </p:sp>
      <p:pic>
        <p:nvPicPr>
          <p:cNvPr id="8" name="Рисунок 7" descr="Изображение выглядит как внутренний, стол, сту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330A8D-A62A-44EB-B7CB-D0B1B74A6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443" y="3202033"/>
            <a:ext cx="10591800" cy="70612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дание, внутренний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EEC527C3-9A2F-430F-8C2C-B4AE19A27B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57" y="1306014"/>
            <a:ext cx="8384782" cy="6288586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8FF7AD1-B09B-4B99-A100-79994DFA9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508848"/>
              </p:ext>
            </p:extLst>
          </p:nvPr>
        </p:nvGraphicFramePr>
        <p:xfrm>
          <a:off x="8321705" y="970735"/>
          <a:ext cx="7822759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7554402" imgH="5400675" progId="AcroExch.Document.DC">
                  <p:embed/>
                </p:oleObj>
              </mc:Choice>
              <mc:Fallback>
                <p:oleObj name="Acrobat Document" r:id="rId4" imgW="17554402" imgH="54006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21705" y="970735"/>
                        <a:ext cx="7822759" cy="240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42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543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38755" algn="l"/>
              </a:tabLst>
            </a:pPr>
            <a:r>
              <a:rPr sz="4400" b="1" spc="-210" dirty="0">
                <a:cs typeface="Times New Roman" panose="02020603050405020304" pitchFamily="18" charset="0"/>
              </a:rPr>
              <a:t>О</a:t>
            </a:r>
            <a:r>
              <a:rPr sz="4400" b="1" spc="-130" dirty="0">
                <a:cs typeface="Times New Roman" panose="02020603050405020304" pitchFamily="18" charset="0"/>
              </a:rPr>
              <a:t>Б</a:t>
            </a:r>
            <a:r>
              <a:rPr sz="4400" b="1" spc="165" dirty="0">
                <a:cs typeface="Times New Roman" panose="02020603050405020304" pitchFamily="18" charset="0"/>
              </a:rPr>
              <a:t>Щ</a:t>
            </a:r>
            <a:r>
              <a:rPr sz="4400" b="1" spc="30" dirty="0">
                <a:cs typeface="Times New Roman" panose="02020603050405020304" pitchFamily="18" charset="0"/>
              </a:rPr>
              <a:t>А</a:t>
            </a:r>
            <a:r>
              <a:rPr sz="4400" b="1" dirty="0">
                <a:cs typeface="Times New Roman" panose="02020603050405020304" pitchFamily="18" charset="0"/>
              </a:rPr>
              <a:t>Я	</a:t>
            </a:r>
            <a:r>
              <a:rPr sz="4400" b="1" spc="-15" dirty="0">
                <a:cs typeface="Times New Roman" panose="02020603050405020304" pitchFamily="18" charset="0"/>
              </a:rPr>
              <a:t>И</a:t>
            </a:r>
            <a:r>
              <a:rPr sz="4400" b="1" spc="-10" dirty="0">
                <a:cs typeface="Times New Roman" panose="02020603050405020304" pitchFamily="18" charset="0"/>
              </a:rPr>
              <a:t>Н</a:t>
            </a:r>
            <a:r>
              <a:rPr sz="4400" b="1" dirty="0">
                <a:cs typeface="Times New Roman" panose="02020603050405020304" pitchFamily="18" charset="0"/>
              </a:rPr>
              <a:t>Ф</a:t>
            </a:r>
            <a:r>
              <a:rPr sz="4400" b="1" spc="-185" dirty="0">
                <a:cs typeface="Times New Roman" panose="02020603050405020304" pitchFamily="18" charset="0"/>
              </a:rPr>
              <a:t>О</a:t>
            </a:r>
            <a:r>
              <a:rPr sz="4400" b="1" spc="-180" dirty="0">
                <a:cs typeface="Times New Roman" panose="02020603050405020304" pitchFamily="18" charset="0"/>
              </a:rPr>
              <a:t>Р</a:t>
            </a:r>
            <a:r>
              <a:rPr sz="4400" b="1" spc="-30" dirty="0">
                <a:cs typeface="Times New Roman" panose="02020603050405020304" pitchFamily="18" charset="0"/>
              </a:rPr>
              <a:t>М</a:t>
            </a:r>
            <a:r>
              <a:rPr sz="4400" b="1" spc="-60" dirty="0">
                <a:cs typeface="Times New Roman" panose="02020603050405020304" pitchFamily="18" charset="0"/>
              </a:rPr>
              <a:t>А</a:t>
            </a:r>
            <a:r>
              <a:rPr sz="4400" b="1" spc="5" dirty="0">
                <a:cs typeface="Times New Roman" panose="02020603050405020304" pitchFamily="18" charset="0"/>
              </a:rPr>
              <a:t>Ц</a:t>
            </a:r>
            <a:r>
              <a:rPr sz="4400" b="1" spc="-114" dirty="0">
                <a:cs typeface="Times New Roman" panose="02020603050405020304" pitchFamily="18" charset="0"/>
              </a:rPr>
              <a:t>И</a:t>
            </a:r>
            <a:r>
              <a:rPr sz="4400" b="1" dirty="0"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921" y="3173844"/>
            <a:ext cx="50730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0" algn="l"/>
              </a:tabLst>
            </a:pPr>
            <a:r>
              <a:rPr sz="2400" spc="-15" dirty="0">
                <a:latin typeface="PT Mono"/>
                <a:cs typeface="PT Mono"/>
              </a:rPr>
              <a:t>НАИМЕНОВАНИЕ	</a:t>
            </a:r>
            <a:r>
              <a:rPr sz="2400" spc="-55" dirty="0">
                <a:latin typeface="PT Mono"/>
                <a:cs typeface="PT Mono"/>
              </a:rPr>
              <a:t>ОРГАНИЗАЦИИ:</a:t>
            </a:r>
            <a:r>
              <a:rPr lang="ru-RU" sz="2400" spc="-55" dirty="0">
                <a:latin typeface="PT Mono"/>
                <a:cs typeface="PT Mono"/>
              </a:rPr>
              <a:t> </a:t>
            </a:r>
            <a:endParaRPr sz="2400" dirty="0">
              <a:latin typeface="PT Mono"/>
              <a:cs typeface="PT Mon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870" y="6299200"/>
            <a:ext cx="76708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2132965" algn="l"/>
                <a:tab pos="2880995" algn="l"/>
              </a:tabLst>
            </a:pPr>
            <a:r>
              <a:rPr lang="ru-RU" sz="2400" spc="-45" dirty="0">
                <a:latin typeface="PT Mono"/>
              </a:rPr>
              <a:t>ЮРИДИЧЕСКИЙ </a:t>
            </a:r>
            <a:r>
              <a:rPr lang="ru-RU" sz="2400" spc="85" dirty="0">
                <a:latin typeface="PT Mono"/>
                <a:cs typeface="PT Mono"/>
              </a:rPr>
              <a:t>А</a:t>
            </a:r>
            <a:r>
              <a:rPr lang="ru-RU" sz="2400" spc="-40" dirty="0">
                <a:latin typeface="PT Mono"/>
                <a:cs typeface="PT Mono"/>
              </a:rPr>
              <a:t>Д</a:t>
            </a:r>
            <a:r>
              <a:rPr lang="ru-RU" sz="2400" spc="-120" dirty="0">
                <a:latin typeface="PT Mono"/>
                <a:cs typeface="PT Mono"/>
              </a:rPr>
              <a:t>РЕ</a:t>
            </a:r>
            <a:r>
              <a:rPr lang="ru-RU" sz="2400" spc="-280" dirty="0">
                <a:latin typeface="PT Mono"/>
                <a:cs typeface="PT Mono"/>
              </a:rPr>
              <a:t>С </a:t>
            </a:r>
            <a:r>
              <a:rPr lang="ru-RU" sz="2400" dirty="0">
                <a:latin typeface="PT Mono"/>
                <a:cs typeface="PT Mono"/>
              </a:rPr>
              <a:t>: </a:t>
            </a:r>
            <a:r>
              <a:rPr lang="ru-RU" sz="2400" b="1" spc="-45" dirty="0">
                <a:latin typeface="PT Mono"/>
              </a:rPr>
              <a:t>690922, Россия, Приморский край, г. Владивосток, о. Русский,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2132965" algn="l"/>
                <a:tab pos="2880995" algn="l"/>
              </a:tabLst>
            </a:pPr>
            <a:r>
              <a:rPr lang="ru-RU" sz="2400" b="1" spc="-45" dirty="0">
                <a:latin typeface="PT Mono"/>
              </a:rPr>
              <a:t>п. Аякс, 10. </a:t>
            </a:r>
            <a:endParaRPr lang="ru-RU" sz="2400" b="1" dirty="0">
              <a:latin typeface="PT Mono"/>
              <a:cs typeface="PT Mon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0736" y="1119138"/>
            <a:ext cx="7759700" cy="8771632"/>
          </a:xfrm>
          <a:prstGeom prst="rect">
            <a:avLst/>
          </a:prstGeom>
          <a:solidFill>
            <a:srgbClr val="000000">
              <a:alpha val="13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94444" y="9282668"/>
            <a:ext cx="490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>
              <a:lnSpc>
                <a:spcPct val="100000"/>
              </a:lnSpc>
              <a:spcBef>
                <a:spcPts val="1935"/>
              </a:spcBef>
            </a:pPr>
            <a:r>
              <a:rPr lang="bg-BG" spc="-10" dirty="0">
                <a:latin typeface="PT Mono"/>
                <a:cs typeface="PT Mono"/>
              </a:rPr>
              <a:t>ФОТО </a:t>
            </a:r>
            <a:r>
              <a:rPr lang="bg-BG" dirty="0">
                <a:latin typeface="PT Mono"/>
                <a:cs typeface="PT Mono"/>
              </a:rPr>
              <a:t>ФАСАДА ЗДАНИЯ МАСТЕРСКИХ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04BCE41-8BB8-4FA8-9B81-072D994D79EA}"/>
              </a:ext>
            </a:extLst>
          </p:cNvPr>
          <p:cNvSpPr txBox="1"/>
          <p:nvPr/>
        </p:nvSpPr>
        <p:spPr>
          <a:xfrm>
            <a:off x="457200" y="8027070"/>
            <a:ext cx="76708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2132965" algn="l"/>
                <a:tab pos="2880995" algn="l"/>
              </a:tabLst>
            </a:pPr>
            <a:r>
              <a:rPr sz="2400" spc="-45" dirty="0">
                <a:latin typeface="PT Mono"/>
              </a:rPr>
              <a:t>АДРЕС</a:t>
            </a:r>
            <a:r>
              <a:rPr lang="ru-RU" sz="2400" spc="-45" dirty="0">
                <a:latin typeface="PT Mono"/>
              </a:rPr>
              <a:t> РАСПОЛОЖЕНИЯ МАСТЕРСКИХ</a:t>
            </a:r>
            <a:r>
              <a:rPr sz="2400" spc="-45" dirty="0">
                <a:latin typeface="PT Mono"/>
              </a:rPr>
              <a:t>:</a:t>
            </a:r>
            <a:r>
              <a:rPr lang="ru-RU" sz="2400" spc="-45" dirty="0">
                <a:latin typeface="PT Mono"/>
              </a:rPr>
              <a:t> </a:t>
            </a:r>
            <a:r>
              <a:rPr lang="ru-RU" sz="2800" b="1" spc="-45" dirty="0">
                <a:latin typeface="PT Mono"/>
              </a:rPr>
              <a:t>692335, Россия, Приморский край, г. </a:t>
            </a:r>
            <a:r>
              <a:rPr lang="ru-RU" sz="2800" b="1" spc="-45" dirty="0" err="1">
                <a:latin typeface="PT Mono"/>
              </a:rPr>
              <a:t>Арсеньв</a:t>
            </a:r>
            <a:r>
              <a:rPr lang="ru-RU" sz="2800" b="1" spc="-45" dirty="0">
                <a:latin typeface="PT Mono"/>
              </a:rPr>
              <a:t>,         ул. Ломоносова 26</a:t>
            </a:r>
            <a:endParaRPr sz="2800" b="1" spc="-45" dirty="0">
              <a:latin typeface="PT Mono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E9EC64-3DB9-45E3-B877-B931DA40C362}"/>
              </a:ext>
            </a:extLst>
          </p:cNvPr>
          <p:cNvSpPr txBox="1"/>
          <p:nvPr/>
        </p:nvSpPr>
        <p:spPr>
          <a:xfrm>
            <a:off x="456293" y="1298897"/>
            <a:ext cx="50730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latin typeface="PT Mono"/>
                <a:cs typeface="PT Mono"/>
              </a:rPr>
              <a:t>РЕГИОН:</a:t>
            </a:r>
            <a:r>
              <a:rPr lang="ru-RU" sz="2400" spc="-75" dirty="0">
                <a:latin typeface="PT Mono"/>
                <a:cs typeface="PT Mono"/>
              </a:rPr>
              <a:t> </a:t>
            </a:r>
            <a:r>
              <a:rPr lang="ru-RU" sz="2400" spc="-55" dirty="0">
                <a:latin typeface="PT Mono"/>
                <a:cs typeface="PT Mono"/>
              </a:rPr>
              <a:t> </a:t>
            </a:r>
            <a:endParaRPr sz="2400" dirty="0">
              <a:latin typeface="PT Mono"/>
              <a:cs typeface="PT Mono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2859286-F861-4C8C-B79A-5AAA8B187A11}"/>
              </a:ext>
            </a:extLst>
          </p:cNvPr>
          <p:cNvSpPr txBox="1"/>
          <p:nvPr/>
        </p:nvSpPr>
        <p:spPr>
          <a:xfrm>
            <a:off x="355600" y="3648427"/>
            <a:ext cx="77597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0" algn="l"/>
              </a:tabLst>
            </a:pPr>
            <a:r>
              <a:rPr lang="ru-RU" sz="2800" b="1" spc="-55" dirty="0">
                <a:latin typeface="PT Mono"/>
                <a:cs typeface="PT Mono"/>
              </a:rPr>
              <a:t>Федеральное государственное автономное образовательное учреждение высшего образования «Дальневосточный федеральный университет»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F2CEEEF-7E4E-4CEF-934F-8F9B1F488CD8}"/>
              </a:ext>
            </a:extLst>
          </p:cNvPr>
          <p:cNvSpPr txBox="1"/>
          <p:nvPr/>
        </p:nvSpPr>
        <p:spPr>
          <a:xfrm>
            <a:off x="463550" y="1588289"/>
            <a:ext cx="50730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75" dirty="0">
                <a:latin typeface="PT Mono"/>
                <a:cs typeface="PT Mono"/>
              </a:rPr>
              <a:t>Приморский край</a:t>
            </a:r>
            <a:endParaRPr sz="2800" b="1" dirty="0">
              <a:latin typeface="PT Mono"/>
              <a:cs typeface="PT Mono"/>
            </a:endParaRPr>
          </a:p>
        </p:txBody>
      </p:sp>
      <p:pic>
        <p:nvPicPr>
          <p:cNvPr id="14" name="Рисунок 13" descr="Изображение выглядит как здание, внешний, дорога, автомобиль&#10;&#10;Автоматически созданное описание">
            <a:extLst>
              <a:ext uri="{FF2B5EF4-FFF2-40B4-BE49-F238E27FC236}">
                <a16:creationId xmlns:a16="http://schemas.microsoft.com/office/drawing/2014/main" id="{8E682DD0-DFEF-4D46-8DF8-8ACEB90024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3230" y="1041400"/>
            <a:ext cx="7743370" cy="89867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498600"/>
            <a:ext cx="7594600" cy="8032968"/>
          </a:xfrm>
          <a:prstGeom prst="rect">
            <a:avLst/>
          </a:prstGeom>
          <a:solidFill>
            <a:srgbClr val="000000">
              <a:alpha val="13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3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3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3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4200" y="1498600"/>
            <a:ext cx="7594600" cy="7972182"/>
          </a:xfrm>
          <a:prstGeom prst="rect">
            <a:avLst/>
          </a:prstGeom>
          <a:solidFill>
            <a:srgbClr val="000000">
              <a:alpha val="13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393700" marR="4951095">
              <a:lnSpc>
                <a:spcPct val="104900"/>
              </a:lnSpc>
            </a:pPr>
            <a:endParaRPr lang="ru-RU" sz="3400" spc="-45" dirty="0">
              <a:latin typeface="Times New Roman"/>
              <a:cs typeface="Times New Roman"/>
            </a:endParaRPr>
          </a:p>
          <a:p>
            <a:pPr marL="393700" marR="4951095">
              <a:lnSpc>
                <a:spcPct val="104900"/>
              </a:lnSpc>
            </a:pPr>
            <a:endParaRPr sz="2700" spc="-45" dirty="0">
              <a:latin typeface="PT Mono"/>
              <a:cs typeface="PT Mon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500" y="8499552"/>
            <a:ext cx="8128000" cy="9648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3700" marR="4951095">
              <a:lnSpc>
                <a:spcPct val="104900"/>
              </a:lnSpc>
              <a:spcBef>
                <a:spcPts val="5"/>
              </a:spcBef>
            </a:pPr>
            <a:r>
              <a:rPr lang="bg-BG" spc="-45">
                <a:latin typeface="PT Mono"/>
                <a:cs typeface="PT Mono"/>
              </a:rPr>
              <a:t>ФОТОГРАФИИ  </a:t>
            </a:r>
            <a:r>
              <a:rPr lang="bg-BG" spc="-25">
                <a:latin typeface="PT Mono"/>
                <a:cs typeface="PT Mono"/>
              </a:rPr>
              <a:t>РАБОТАЮЩИХ  </a:t>
            </a:r>
            <a:r>
              <a:rPr lang="bg-BG" spc="-65">
                <a:latin typeface="PT Mono"/>
                <a:cs typeface="PT Mono"/>
              </a:rPr>
              <a:t>О</a:t>
            </a:r>
            <a:r>
              <a:rPr lang="bg-BG" spc="-75">
                <a:latin typeface="PT Mono"/>
                <a:cs typeface="PT Mono"/>
              </a:rPr>
              <a:t>Б</a:t>
            </a:r>
            <a:r>
              <a:rPr lang="bg-BG" spc="-35">
                <a:latin typeface="PT Mono"/>
                <a:cs typeface="PT Mono"/>
              </a:rPr>
              <a:t>У</a:t>
            </a:r>
            <a:r>
              <a:rPr lang="bg-BG" spc="-5">
                <a:latin typeface="PT Mono"/>
                <a:cs typeface="PT Mono"/>
              </a:rPr>
              <a:t>Ч</a:t>
            </a:r>
            <a:r>
              <a:rPr lang="bg-BG" spc="50">
                <a:latin typeface="PT Mono"/>
                <a:cs typeface="PT Mono"/>
              </a:rPr>
              <a:t>А</a:t>
            </a:r>
            <a:r>
              <a:rPr lang="bg-BG" spc="70">
                <a:latin typeface="PT Mono"/>
                <a:cs typeface="PT Mono"/>
              </a:rPr>
              <a:t>Ю</a:t>
            </a:r>
            <a:r>
              <a:rPr lang="bg-BG" spc="45">
                <a:latin typeface="PT Mono"/>
                <a:cs typeface="PT Mono"/>
              </a:rPr>
              <a:t>Щ</a:t>
            </a:r>
            <a:r>
              <a:rPr lang="bg-BG" spc="5">
                <a:latin typeface="PT Mono"/>
                <a:cs typeface="PT Mono"/>
              </a:rPr>
              <a:t>И</a:t>
            </a:r>
            <a:r>
              <a:rPr lang="bg-BG" spc="-145">
                <a:latin typeface="PT Mono"/>
                <a:cs typeface="PT Mono"/>
              </a:rPr>
              <a:t>Х</a:t>
            </a:r>
            <a:r>
              <a:rPr lang="bg-BG" spc="-35">
                <a:latin typeface="PT Mono"/>
                <a:cs typeface="PT Mono"/>
              </a:rPr>
              <a:t>С</a:t>
            </a:r>
            <a:r>
              <a:rPr lang="bg-BG">
                <a:latin typeface="PT Mono"/>
                <a:cs typeface="PT Mono"/>
              </a:rPr>
              <a:t>Я</a:t>
            </a:r>
            <a:endParaRPr lang="bg-BG" dirty="0">
              <a:latin typeface="PT Mono"/>
              <a:cs typeface="PT Mon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29700" y="8566688"/>
            <a:ext cx="8128000" cy="9648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3700" marR="4951095">
              <a:lnSpc>
                <a:spcPct val="104900"/>
              </a:lnSpc>
              <a:spcBef>
                <a:spcPts val="5"/>
              </a:spcBef>
            </a:pPr>
            <a:r>
              <a:rPr lang="bg-BG" spc="-45" dirty="0">
                <a:latin typeface="PT Mono"/>
                <a:cs typeface="PT Mono"/>
              </a:rPr>
              <a:t>ФОТОГРАФИИ  </a:t>
            </a:r>
            <a:r>
              <a:rPr lang="bg-BG" spc="-25" dirty="0">
                <a:latin typeface="PT Mono"/>
                <a:cs typeface="PT Mono"/>
              </a:rPr>
              <a:t>РАБОТАЮЩИХ  </a:t>
            </a:r>
            <a:r>
              <a:rPr lang="bg-BG" spc="-65" dirty="0">
                <a:latin typeface="PT Mono"/>
                <a:cs typeface="PT Mono"/>
              </a:rPr>
              <a:t>О</a:t>
            </a:r>
            <a:r>
              <a:rPr lang="bg-BG" spc="-75" dirty="0">
                <a:latin typeface="PT Mono"/>
                <a:cs typeface="PT Mono"/>
              </a:rPr>
              <a:t>Б</a:t>
            </a:r>
            <a:r>
              <a:rPr lang="bg-BG" spc="-35" dirty="0">
                <a:latin typeface="PT Mono"/>
                <a:cs typeface="PT Mono"/>
              </a:rPr>
              <a:t>У</a:t>
            </a:r>
            <a:r>
              <a:rPr lang="bg-BG" spc="-5" dirty="0">
                <a:latin typeface="PT Mono"/>
                <a:cs typeface="PT Mono"/>
              </a:rPr>
              <a:t>Ч</a:t>
            </a:r>
            <a:r>
              <a:rPr lang="bg-BG" spc="50" dirty="0">
                <a:latin typeface="PT Mono"/>
                <a:cs typeface="PT Mono"/>
              </a:rPr>
              <a:t>А</a:t>
            </a:r>
            <a:r>
              <a:rPr lang="bg-BG" spc="70" dirty="0">
                <a:latin typeface="PT Mono"/>
                <a:cs typeface="PT Mono"/>
              </a:rPr>
              <a:t>Ю</a:t>
            </a:r>
            <a:r>
              <a:rPr lang="bg-BG" spc="45" dirty="0">
                <a:latin typeface="PT Mono"/>
                <a:cs typeface="PT Mono"/>
              </a:rPr>
              <a:t>Щ</a:t>
            </a:r>
            <a:r>
              <a:rPr lang="bg-BG" spc="5" dirty="0">
                <a:latin typeface="PT Mono"/>
                <a:cs typeface="PT Mono"/>
              </a:rPr>
              <a:t>И</a:t>
            </a:r>
            <a:r>
              <a:rPr lang="bg-BG" spc="-145" dirty="0">
                <a:latin typeface="PT Mono"/>
                <a:cs typeface="PT Mono"/>
              </a:rPr>
              <a:t>Х</a:t>
            </a:r>
            <a:r>
              <a:rPr lang="bg-BG" spc="-35" dirty="0">
                <a:latin typeface="PT Mono"/>
                <a:cs typeface="PT Mono"/>
              </a:rPr>
              <a:t>С</a:t>
            </a:r>
            <a:r>
              <a:rPr lang="bg-BG" dirty="0">
                <a:latin typeface="PT Mono"/>
                <a:cs typeface="PT Mono"/>
              </a:rPr>
              <a:t>Я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B51E8D8-804F-4D9F-BAF2-0144E2014E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22456"/>
            <a:ext cx="15341600" cy="791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00"/>
              </a:lnSpc>
              <a:tabLst>
                <a:tab pos="5821045" algn="l"/>
              </a:tabLst>
            </a:pPr>
            <a:r>
              <a:rPr lang="ru-RU" sz="3600" b="1" dirty="0"/>
              <a:t>Дальневосточный федеральный университет</a:t>
            </a:r>
            <a:br>
              <a:rPr lang="ru-RU" sz="3600" b="1" dirty="0"/>
            </a:br>
            <a:r>
              <a:rPr lang="ru-RU" sz="3600" b="1" dirty="0"/>
              <a:t>Филиал ДВФУ в г. Арсеньеве</a:t>
            </a:r>
            <a:endParaRPr sz="3600" b="1" spc="-135" dirty="0"/>
          </a:p>
        </p:txBody>
      </p:sp>
      <p:pic>
        <p:nvPicPr>
          <p:cNvPr id="7" name="Рисунок 6" descr="Изображение выглядит как внутренний, человек, мужчи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1FE3883E-037E-477C-B42D-D7F83AC63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20" y="1229917"/>
            <a:ext cx="8121248" cy="541416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нутренний, человек, ноутбук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AB5EA178-AFEE-43BA-BA82-7925071E08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7000"/>
            <a:ext cx="9334500" cy="622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279400"/>
            <a:ext cx="15392082" cy="86645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6900"/>
              </a:lnSpc>
              <a:spcBef>
                <a:spcPts val="580"/>
              </a:spcBef>
              <a:tabLst>
                <a:tab pos="1312545" algn="l"/>
                <a:tab pos="2644775" algn="l"/>
                <a:tab pos="3492500" algn="l"/>
                <a:tab pos="9362440" algn="l"/>
              </a:tabLst>
            </a:pPr>
            <a:r>
              <a:rPr sz="4400" b="1" spc="-210" dirty="0"/>
              <a:t>ОБ</a:t>
            </a:r>
            <a:r>
              <a:rPr sz="4400" b="1" spc="-235" dirty="0"/>
              <a:t>Ъ</a:t>
            </a:r>
            <a:r>
              <a:rPr sz="4400" b="1" spc="-229" dirty="0"/>
              <a:t>Е</a:t>
            </a:r>
            <a:r>
              <a:rPr sz="4400" b="1" dirty="0"/>
              <a:t>М</a:t>
            </a:r>
            <a:r>
              <a:rPr lang="ru-RU" sz="4400" b="1" dirty="0"/>
              <a:t> </a:t>
            </a:r>
            <a:r>
              <a:rPr sz="4400" b="1" spc="-15" dirty="0"/>
              <a:t>ФИ</a:t>
            </a:r>
            <a:r>
              <a:rPr sz="4400" b="1" spc="-30" dirty="0"/>
              <a:t>Н</a:t>
            </a:r>
            <a:r>
              <a:rPr sz="4400" b="1" spc="-25" dirty="0"/>
              <a:t>А</a:t>
            </a:r>
            <a:r>
              <a:rPr sz="4400" b="1" spc="-125" dirty="0"/>
              <a:t>Н</a:t>
            </a:r>
            <a:r>
              <a:rPr sz="4400" b="1" spc="-95" dirty="0"/>
              <a:t>С</a:t>
            </a:r>
            <a:r>
              <a:rPr sz="4400" b="1" spc="-145" dirty="0"/>
              <a:t>И</a:t>
            </a:r>
            <a:r>
              <a:rPr sz="4400" b="1" spc="-160" dirty="0"/>
              <a:t>Р</a:t>
            </a:r>
            <a:r>
              <a:rPr sz="4400" b="1" spc="-185" dirty="0"/>
              <a:t>О</a:t>
            </a:r>
            <a:r>
              <a:rPr sz="4400" b="1" spc="-175" dirty="0"/>
              <a:t>В</a:t>
            </a:r>
            <a:r>
              <a:rPr sz="4400" b="1" spc="-25" dirty="0"/>
              <a:t>А</a:t>
            </a:r>
            <a:r>
              <a:rPr sz="4400" b="1" spc="-15" dirty="0"/>
              <a:t>Н</a:t>
            </a:r>
            <a:r>
              <a:rPr sz="4400" b="1" spc="-114" dirty="0"/>
              <a:t>И</a:t>
            </a:r>
            <a:r>
              <a:rPr sz="4400" b="1" dirty="0"/>
              <a:t>Я</a:t>
            </a:r>
            <a:r>
              <a:rPr lang="ru-RU" sz="4400" b="1" dirty="0"/>
              <a:t> </a:t>
            </a:r>
            <a:r>
              <a:rPr sz="4400" b="1" spc="-175" dirty="0"/>
              <a:t>П</a:t>
            </a:r>
            <a:r>
              <a:rPr sz="4400" b="1" spc="-160" dirty="0"/>
              <a:t>Р</a:t>
            </a:r>
            <a:r>
              <a:rPr sz="4400" b="1" spc="-204" dirty="0"/>
              <a:t>О</a:t>
            </a:r>
            <a:r>
              <a:rPr sz="4400" b="1" spc="-310" dirty="0"/>
              <a:t>Е</a:t>
            </a:r>
            <a:r>
              <a:rPr sz="4400" b="1" spc="-30" dirty="0"/>
              <a:t>К</a:t>
            </a:r>
            <a:r>
              <a:rPr sz="4400" b="1" spc="-315" dirty="0"/>
              <a:t>Т</a:t>
            </a:r>
            <a:r>
              <a:rPr sz="4400" b="1" dirty="0"/>
              <a:t>А </a:t>
            </a:r>
            <a:r>
              <a:rPr sz="4400" spc="-427" baseline="5555" dirty="0"/>
              <a:t>(</a:t>
            </a:r>
            <a:r>
              <a:rPr lang="ru-RU" sz="4400" spc="-427" baseline="5555" dirty="0"/>
              <a:t>в тыс. рублей)</a:t>
            </a:r>
            <a:endParaRPr sz="4400" baseline="555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75583"/>
              </p:ext>
            </p:extLst>
          </p:nvPr>
        </p:nvGraphicFramePr>
        <p:xfrm>
          <a:off x="463232" y="2788604"/>
          <a:ext cx="15328900" cy="7107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15"/>
                        </a:spcBef>
                        <a:tabLst>
                          <a:tab pos="2654935" algn="l"/>
                        </a:tabLst>
                      </a:pPr>
                      <a:r>
                        <a:rPr sz="200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НАИМЕНОВАНИЕ</a:t>
                      </a:r>
                      <a:r>
                        <a:rPr lang="ru-RU" sz="200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000" spc="-4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МАСТЕРСКИХ</a:t>
                      </a:r>
                      <a:endParaRPr sz="20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294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772795" indent="0" algn="ctr" defTabSz="984250">
                        <a:lnSpc>
                          <a:spcPts val="2700"/>
                        </a:lnSpc>
                        <a:spcBef>
                          <a:spcPts val="600"/>
                        </a:spcBef>
                        <a:tabLst/>
                      </a:pPr>
                      <a:r>
                        <a:rPr lang="ru-RU" sz="2000" b="0" spc="-10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   </a:t>
                      </a:r>
                      <a:r>
                        <a:rPr sz="2000" b="0" spc="-10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К</a:t>
                      </a:r>
                      <a:r>
                        <a:rPr sz="2000" b="0" spc="-4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sz="20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Л</a:t>
                      </a:r>
                      <a:r>
                        <a:rPr sz="2000" b="0" spc="-6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ИЧ</a:t>
                      </a:r>
                      <a:r>
                        <a:rPr sz="2000" b="0" spc="-1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Е</a:t>
                      </a:r>
                      <a:r>
                        <a:rPr sz="2000" b="0" spc="-3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</a:t>
                      </a:r>
                      <a:r>
                        <a:rPr sz="2000" b="0" spc="-7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Т</a:t>
                      </a:r>
                      <a:r>
                        <a:rPr sz="2000" b="0" spc="-3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</a:t>
                      </a:r>
                      <a:r>
                        <a:rPr sz="20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000" b="0" spc="-4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sz="2000" b="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</a:t>
                      </a:r>
                      <a:r>
                        <a:rPr sz="2000" b="0" spc="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000" b="0" spc="4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000" b="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Щ</a:t>
                      </a:r>
                      <a:r>
                        <a:rPr sz="2000" b="0" spc="-7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Е</a:t>
                      </a:r>
                      <a:r>
                        <a:rPr sz="2000" b="0" spc="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000" b="0" spc="3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000" b="0" spc="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Ы</a:t>
                      </a:r>
                      <a:r>
                        <a:rPr sz="20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Х</a:t>
                      </a:r>
                      <a:r>
                        <a:rPr lang="ru-RU" sz="2000" b="0" baseline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0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</a:t>
                      </a: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    </a:t>
                      </a:r>
                    </a:p>
                    <a:p>
                      <a:pPr marL="0" marR="772795" indent="0" algn="ctr" defTabSz="984250">
                        <a:lnSpc>
                          <a:spcPts val="2700"/>
                        </a:lnSpc>
                        <a:spcBef>
                          <a:spcPts val="600"/>
                        </a:spcBef>
                        <a:tabLst/>
                      </a:pPr>
                      <a:r>
                        <a:rPr lang="ru-RU" sz="2000" b="0" spc="-19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       </a:t>
                      </a:r>
                      <a:r>
                        <a:rPr sz="2000" b="0" spc="-19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Р</a:t>
                      </a:r>
                      <a:r>
                        <a:rPr sz="2000" b="0" spc="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000" b="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</a:t>
                      </a:r>
                      <a:r>
                        <a:rPr sz="2000" b="0" spc="9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К</a:t>
                      </a:r>
                      <a:r>
                        <a:rPr sz="2000" b="0" spc="7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0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Х</a:t>
                      </a: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000" b="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ПРОЕКТ</a:t>
                      </a:r>
                      <a:r>
                        <a:rPr lang="ru-RU" sz="2000" b="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 </a:t>
                      </a:r>
                      <a:r>
                        <a:rPr sz="2000" b="0" spc="-5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РАБОЧИХ</a:t>
                      </a:r>
                      <a:r>
                        <a:rPr lang="ru-RU" sz="2000" b="0" spc="-5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000" b="0" spc="-5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МЕСТ</a:t>
                      </a:r>
                      <a:endParaRPr sz="2000" b="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9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Мастерская 1: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Многоосевая</a:t>
                      </a: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обработка на станках с ЧПУ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7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Мастерская 2: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Производственная сборка изделий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авиационной техники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10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Мастерская 3: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Реверсивный инжиниринг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7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690480"/>
                  </a:ext>
                </a:extLst>
              </a:tr>
              <a:tr h="736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Мастерская 4: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Работы на универсальных станках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4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23601"/>
                  </a:ext>
                </a:extLst>
              </a:tr>
              <a:tr h="736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Мастерская 5: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Метрология КИП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7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191969"/>
                  </a:ext>
                </a:extLst>
              </a:tr>
              <a:tr h="634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Объединённый компьютерный класс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16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6534382"/>
                  </a:ext>
                </a:extLst>
              </a:tr>
              <a:tr h="736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Центр командной работы (Зона открытого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пространства для командной работы)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572840"/>
                  </a:ext>
                </a:extLst>
              </a:tr>
            </a:tbl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2608164A-FCBD-48F6-8A75-A05584DF9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25471"/>
              </p:ext>
            </p:extLst>
          </p:nvPr>
        </p:nvGraphicFramePr>
        <p:xfrm>
          <a:off x="431641" y="1346200"/>
          <a:ext cx="15392718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2400" spc="-3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ФЕДЕРАЛЬНЫЙ</a:t>
                      </a:r>
                      <a:r>
                        <a:rPr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БЮДЖЕТ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  <a:tabLst>
                          <a:tab pos="2656205" algn="l"/>
                        </a:tabLst>
                      </a:pP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РЕГИОНАЛЬНЫ</a:t>
                      </a:r>
                      <a:r>
                        <a:rPr lang="ru-RU"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Й </a:t>
                      </a: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	БЮДЖЕТ</a:t>
                      </a: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1415"/>
                        </a:spcBef>
                        <a:tabLst>
                          <a:tab pos="3081655" algn="l"/>
                        </a:tabLst>
                      </a:pPr>
                      <a:r>
                        <a:rPr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ВНЕБЮДЖЕТНЫЕ</a:t>
                      </a:r>
                      <a:r>
                        <a:rPr lang="ru-RU"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40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СРЕДСТВА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400" dirty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46 300,0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400" dirty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4 690,0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400" dirty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5 000,0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C6323B2-8AC0-45CA-91FD-DA66E40A41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cs typeface="Times New Roman"/>
              </a:rPr>
              <a:t>Планировка размещения мастерских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8E6738-0B8A-4F0A-AB85-A38B31CE0D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0" y="1086748"/>
            <a:ext cx="15813166" cy="88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EF5065-1E11-4C04-B5C5-26CE087B1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738" y="15240"/>
            <a:ext cx="8999262" cy="101295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29137B-1DE2-4784-ADFE-D5AA474F3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" y="1020718"/>
            <a:ext cx="5632652" cy="9194923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1552D9A-3A48-462C-A536-262B6975AC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200" y="137512"/>
            <a:ext cx="8686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4800" dirty="0">
                <a:cs typeface="Times New Roman"/>
              </a:rPr>
              <a:t>Мастерские: входная группа</a:t>
            </a:r>
          </a:p>
        </p:txBody>
      </p:sp>
    </p:spTree>
    <p:extLst>
      <p:ext uri="{BB962C8B-B14F-4D97-AF65-F5344CB8AC3E}">
        <p14:creationId xmlns:p14="http://schemas.microsoft.com/office/powerpoint/2010/main" val="369801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3BCA10F-4D1F-4258-963A-AE7622F89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cs typeface="Times New Roman"/>
              </a:rPr>
              <a:t>Мастерская 1: </a:t>
            </a:r>
            <a: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  <a:t>Реверсивный инжиниринг</a:t>
            </a:r>
            <a:endParaRPr lang="ru-RU" sz="4800" dirty="0">
              <a:cs typeface="Times New Roman"/>
            </a:endParaRPr>
          </a:p>
        </p:txBody>
      </p:sp>
      <p:pic>
        <p:nvPicPr>
          <p:cNvPr id="5" name="Рисунок 4" descr="Изображение выглядит как внутренний, стол, комната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06F59F48-B45C-4210-BFC2-061BEE33E5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020718"/>
            <a:ext cx="13335000" cy="889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2E2BBA0A-EE5D-4A02-A8AA-0914E807FE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cs typeface="Times New Roman"/>
              </a:rPr>
              <a:t>Мастерская 1: </a:t>
            </a:r>
            <a: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  <a:t>Реверсивный инжиниринг</a:t>
            </a:r>
            <a:endParaRPr lang="ru-RU" sz="4800" dirty="0">
              <a:cs typeface="Times New Roman"/>
            </a:endParaRPr>
          </a:p>
        </p:txBody>
      </p:sp>
      <p:pic>
        <p:nvPicPr>
          <p:cNvPr id="6" name="Рисунок 5" descr="Изображение выглядит как внутренний, сидит, рабочий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799C05C-CC04-4FBB-A66F-4C32B2129C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" y="1046118"/>
            <a:ext cx="10066020" cy="671068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сидит, стол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EC044D3A-84A4-445A-88D0-ADD1FEBAE7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859330"/>
            <a:ext cx="4927600" cy="328506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компьютер, рабочий стол, стол&#10;&#10;Автоматически созданное описание">
            <a:extLst>
              <a:ext uri="{FF2B5EF4-FFF2-40B4-BE49-F238E27FC236}">
                <a16:creationId xmlns:a16="http://schemas.microsoft.com/office/drawing/2014/main" id="{21CD8DFD-50B5-4D56-84E1-58AC0866AA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800" y="5013597"/>
            <a:ext cx="7696200" cy="5130800"/>
          </a:xfrm>
          <a:prstGeom prst="rect">
            <a:avLst/>
          </a:prstGeom>
        </p:spPr>
      </p:pic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64419519-BC04-409A-9ACD-CA28356E3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806893"/>
              </p:ext>
            </p:extLst>
          </p:nvPr>
        </p:nvGraphicFramePr>
        <p:xfrm>
          <a:off x="8128000" y="1310764"/>
          <a:ext cx="8097520" cy="249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17554402" imgH="5400675" progId="AcroExch.Document.DC">
                  <p:embed/>
                </p:oleObj>
              </mc:Choice>
              <mc:Fallback>
                <p:oleObj name="Acrobat Document" r:id="rId6" imgW="17554402" imgH="54006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8000" y="1310764"/>
                        <a:ext cx="8097520" cy="2491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ru-RU" sz="4800" dirty="0">
                <a:cs typeface="Times New Roman"/>
              </a:rPr>
              <a:t>Мастерская 2: </a:t>
            </a:r>
            <a:br>
              <a:rPr lang="ru-RU" sz="4800" dirty="0">
                <a:cs typeface="Times New Roman"/>
              </a:rPr>
            </a:br>
            <a:r>
              <a:rPr lang="ru-RU" sz="4800" b="1" dirty="0" err="1">
                <a:solidFill>
                  <a:sysClr val="windowText" lastClr="000000"/>
                </a:solidFill>
                <a:latin typeface="PT Mono"/>
                <a:cs typeface="Times New Roman"/>
              </a:rPr>
              <a:t>Многоосевая</a:t>
            </a:r>
            <a: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  <a:t> обработка на станках с ЧПУ</a:t>
            </a:r>
            <a:endParaRPr lang="ru-RU" sz="4800" dirty="0"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045647"/>
            <a:ext cx="15341600" cy="7758753"/>
          </a:xfrm>
          <a:custGeom>
            <a:avLst/>
            <a:gdLst/>
            <a:ahLst/>
            <a:cxnLst/>
            <a:rect l="l" t="t" r="r" b="b"/>
            <a:pathLst>
              <a:path w="15341600" h="8204200">
                <a:moveTo>
                  <a:pt x="0" y="8204200"/>
                </a:moveTo>
                <a:lnTo>
                  <a:pt x="15341600" y="8204200"/>
                </a:lnTo>
                <a:lnTo>
                  <a:pt x="15341600" y="0"/>
                </a:lnTo>
                <a:lnTo>
                  <a:pt x="0" y="0"/>
                </a:lnTo>
                <a:lnTo>
                  <a:pt x="0" y="8204200"/>
                </a:lnTo>
                <a:close/>
              </a:path>
            </a:pathLst>
          </a:custGeom>
          <a:solidFill>
            <a:srgbClr val="0000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9014328"/>
            <a:ext cx="13843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0600" algn="l"/>
                <a:tab pos="4466590" algn="l"/>
              </a:tabLst>
            </a:pPr>
            <a:r>
              <a:rPr sz="2700" dirty="0">
                <a:latin typeface="PT Mono"/>
                <a:cs typeface="PT Mono"/>
              </a:rPr>
              <a:t>П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5" dirty="0">
                <a:latin typeface="PT Mono"/>
                <a:cs typeface="PT Mono"/>
              </a:rPr>
              <a:t>Н</a:t>
            </a:r>
            <a:r>
              <a:rPr sz="2700" spc="-50" dirty="0">
                <a:latin typeface="PT Mono"/>
                <a:cs typeface="PT Mono"/>
              </a:rPr>
              <a:t>О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1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М</a:t>
            </a:r>
            <a:r>
              <a:rPr sz="2700" spc="15" dirty="0">
                <a:latin typeface="PT Mono"/>
                <a:cs typeface="PT Mono"/>
              </a:rPr>
              <a:t>Н</a:t>
            </a:r>
            <a:r>
              <a:rPr sz="2700" spc="40" dirty="0">
                <a:latin typeface="PT Mono"/>
                <a:cs typeface="PT Mono"/>
              </a:rPr>
              <a:t>А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25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ОТ</a:t>
            </a:r>
            <a:r>
              <a:rPr sz="2700" spc="-120" dirty="0">
                <a:latin typeface="PT Mono"/>
                <a:cs typeface="PT Mono"/>
              </a:rPr>
              <a:t>О</a:t>
            </a:r>
            <a:r>
              <a:rPr sz="2700" spc="-90" dirty="0">
                <a:latin typeface="PT Mono"/>
                <a:cs typeface="PT Mono"/>
              </a:rPr>
              <a:t>Г</a:t>
            </a:r>
            <a:r>
              <a:rPr sz="2700" spc="-190" dirty="0">
                <a:latin typeface="PT Mono"/>
                <a:cs typeface="PT Mono"/>
              </a:rPr>
              <a:t>Р</a:t>
            </a:r>
            <a:r>
              <a:rPr sz="2700" spc="-45" dirty="0">
                <a:latin typeface="PT Mono"/>
                <a:cs typeface="PT Mono"/>
              </a:rPr>
              <a:t>А</a:t>
            </a:r>
            <a:r>
              <a:rPr sz="2700" spc="20" dirty="0">
                <a:latin typeface="PT Mono"/>
                <a:cs typeface="PT Mono"/>
              </a:rPr>
              <a:t>Ф</a:t>
            </a:r>
            <a:r>
              <a:rPr sz="2700" spc="-25" dirty="0">
                <a:latin typeface="PT Mono"/>
                <a:cs typeface="PT Mono"/>
              </a:rPr>
              <a:t>И</a:t>
            </a:r>
            <a:r>
              <a:rPr sz="2700" dirty="0">
                <a:latin typeface="PT Mono"/>
                <a:cs typeface="PT Mono"/>
              </a:rPr>
              <a:t>Я</a:t>
            </a:r>
            <a:r>
              <a:rPr lang="ru-RU" sz="2700" dirty="0">
                <a:latin typeface="PT Mono"/>
                <a:cs typeface="PT Mono"/>
              </a:rPr>
              <a:t> </a:t>
            </a:r>
            <a:r>
              <a:rPr sz="2700" spc="15" dirty="0">
                <a:latin typeface="PT Mono"/>
                <a:cs typeface="PT Mono"/>
              </a:rPr>
              <a:t>М</a:t>
            </a:r>
            <a:r>
              <a:rPr sz="2700" spc="-100" dirty="0">
                <a:latin typeface="PT Mono"/>
                <a:cs typeface="PT Mono"/>
              </a:rPr>
              <a:t>А</a:t>
            </a:r>
            <a:r>
              <a:rPr sz="2700" spc="-30" dirty="0">
                <a:latin typeface="PT Mono"/>
                <a:cs typeface="PT Mono"/>
              </a:rPr>
              <a:t>С</a:t>
            </a:r>
            <a:r>
              <a:rPr sz="2700" spc="-85" dirty="0">
                <a:latin typeface="PT Mono"/>
                <a:cs typeface="PT Mono"/>
              </a:rPr>
              <a:t>Т</a:t>
            </a:r>
            <a:r>
              <a:rPr sz="2700" spc="-125" dirty="0">
                <a:latin typeface="PT Mono"/>
                <a:cs typeface="PT Mono"/>
              </a:rPr>
              <a:t>Е</a:t>
            </a:r>
            <a:r>
              <a:rPr sz="2700" spc="-70" dirty="0">
                <a:latin typeface="PT Mono"/>
                <a:cs typeface="PT Mono"/>
              </a:rPr>
              <a:t>Р</a:t>
            </a:r>
            <a:r>
              <a:rPr sz="2700" spc="-50" dirty="0">
                <a:latin typeface="PT Mono"/>
                <a:cs typeface="PT Mono"/>
              </a:rPr>
              <a:t>С</a:t>
            </a:r>
            <a:r>
              <a:rPr sz="2700" spc="-100" dirty="0">
                <a:latin typeface="PT Mono"/>
                <a:cs typeface="PT Mono"/>
              </a:rPr>
              <a:t>К</a:t>
            </a:r>
            <a:r>
              <a:rPr sz="2700" spc="5" dirty="0">
                <a:latin typeface="PT Mono"/>
                <a:cs typeface="PT Mono"/>
              </a:rPr>
              <a:t>О</a:t>
            </a:r>
            <a:r>
              <a:rPr sz="2700" dirty="0">
                <a:latin typeface="PT Mono"/>
                <a:cs typeface="PT Mono"/>
              </a:rPr>
              <a:t>Й</a:t>
            </a:r>
          </a:p>
        </p:txBody>
      </p:sp>
      <p:pic>
        <p:nvPicPr>
          <p:cNvPr id="6" name="Рисунок 5" descr="Изображение выглядит как внутренний, стол, комнат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768B8A6D-92D2-4DA4-A923-42440539A3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1870548"/>
            <a:ext cx="10811933" cy="81089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, комната, сидит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D757941A-C893-4AC7-9D46-6AF0CCCC97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570" y="1870548"/>
            <a:ext cx="6217089" cy="82894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F08998F7-2354-4888-88CA-72E5F4AA0C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50800"/>
            <a:ext cx="153416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ru-RU" sz="4800" dirty="0">
                <a:cs typeface="Times New Roman"/>
              </a:rPr>
              <a:t>Мастерская 2: </a:t>
            </a:r>
            <a:br>
              <a:rPr lang="ru-RU" sz="4800" dirty="0">
                <a:cs typeface="Times New Roman"/>
              </a:rPr>
            </a:br>
            <a:r>
              <a:rPr lang="ru-RU" sz="4800" b="1" dirty="0" err="1">
                <a:solidFill>
                  <a:sysClr val="windowText" lastClr="000000"/>
                </a:solidFill>
                <a:latin typeface="PT Mono"/>
                <a:cs typeface="Times New Roman"/>
              </a:rPr>
              <a:t>Многоосевая</a:t>
            </a:r>
            <a:r>
              <a:rPr lang="ru-RU" sz="4800" b="1" dirty="0">
                <a:solidFill>
                  <a:sysClr val="windowText" lastClr="000000"/>
                </a:solidFill>
                <a:latin typeface="PT Mono"/>
                <a:cs typeface="Times New Roman"/>
              </a:rPr>
              <a:t> обработка на станках с ЧПУ</a:t>
            </a:r>
            <a:endParaRPr lang="ru-RU" sz="4800" dirty="0">
              <a:cs typeface="Times New Roman"/>
            </a:endParaRPr>
          </a:p>
        </p:txBody>
      </p:sp>
      <p:pic>
        <p:nvPicPr>
          <p:cNvPr id="12" name="Рисунок 11" descr="Изображение выглядит как ноутбук, компьютер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7B91557-8E68-4B5F-A36F-1943AC21E9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" y="1571432"/>
            <a:ext cx="8420100" cy="5613400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2E156AE-EA6F-4F95-B988-A08233528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197058"/>
              </p:ext>
            </p:extLst>
          </p:nvPr>
        </p:nvGraphicFramePr>
        <p:xfrm>
          <a:off x="7329967" y="1503545"/>
          <a:ext cx="8900633" cy="273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7554402" imgH="5400675" progId="AcroExch.Document.DC">
                  <p:embed/>
                </p:oleObj>
              </mc:Choice>
              <mc:Fallback>
                <p:oleObj name="Acrobat Document" r:id="rId3" imgW="17554402" imgH="54006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29967" y="1503545"/>
                        <a:ext cx="8900633" cy="2738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Изображение выглядит как человек, внутренний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C1D4436C-C05C-4F29-8CC8-CA69A7B1DF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0" y="4546600"/>
            <a:ext cx="8420100" cy="561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384</Words>
  <Application>Microsoft Office PowerPoint</Application>
  <PresentationFormat>Произвольный</PresentationFormat>
  <Paragraphs>114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PT Mono</vt:lpstr>
      <vt:lpstr>Times New Roman</vt:lpstr>
      <vt:lpstr>Office Theme</vt:lpstr>
      <vt:lpstr>2_Office Theme</vt:lpstr>
      <vt:lpstr>Acrobat Document</vt:lpstr>
      <vt:lpstr>ПРЕЗЕНТАЦИЯ 5 МАСТЕРСКИХ   ПО НАПРАВЛЕНИЮ «ПРОМЫШЛЕННЫЕ И ИНЖЕНЕРНЫЕ ТЕХНОЛОГИИ»,   открытых в 2020 году  в ФИЛИАЛЕ ДВФУ в г. АРСЕНЬЕВЕ  в рамках реализации гранта Минпросвещения России федерального проекта «Молодые профессионалы»</vt:lpstr>
      <vt:lpstr>ОБЩАЯ ИНФОРМАЦИЯ</vt:lpstr>
      <vt:lpstr>ОБЪЕМ ФИНАНСИРОВАНИЯ ПРОЕКТА (в тыс. рублей)</vt:lpstr>
      <vt:lpstr>Планировка размещения мастерских </vt:lpstr>
      <vt:lpstr>Мастерские: входная группа</vt:lpstr>
      <vt:lpstr>Мастерская 1: Реверсивный инжиниринг</vt:lpstr>
      <vt:lpstr>Мастерская 1: Реверсивный инжиниринг</vt:lpstr>
      <vt:lpstr>Мастерская 2:  Многоосевая обработка на станках с ЧПУ</vt:lpstr>
      <vt:lpstr>Мастерская 2:  Многоосевая обработка на станках с ЧПУ</vt:lpstr>
      <vt:lpstr>Мастерская 3: Работы на универсальных станках</vt:lpstr>
      <vt:lpstr>Презентация PowerPoint</vt:lpstr>
      <vt:lpstr>Мастерская 4: Производственная сборка изделий   авиационной техники</vt:lpstr>
      <vt:lpstr>Мастерская 4: Производственная сборка изделий   авиационной техники</vt:lpstr>
      <vt:lpstr>Мастерская 5: Метрология КИП</vt:lpstr>
      <vt:lpstr>Презентация PowerPoint</vt:lpstr>
      <vt:lpstr>Объединенный компьютерный класс</vt:lpstr>
      <vt:lpstr>Объединенный компьютерный класс</vt:lpstr>
      <vt:lpstr>Центр командной работы</vt:lpstr>
      <vt:lpstr>Центр командной работы</vt:lpstr>
      <vt:lpstr>Дальневосточный федеральный университет Филиал ДВФУ в г. Арсеньеве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5 МАСТЕРСКИХ   ПО НАПРАВЛЕНИЮ «ПРОМЫШЛЕННЫЕ И ИНЖЕНЕРНЫЕ ТЕХНОЛОГИИ»,   открытых в 2020 году  в ФИЛИАЛЕ ДВФУ в г. АРСЕНЬЕВЕ  в рамках реализации гранта Минпросвещения России федерального проекта «Молодые профессионалы»</dc:title>
  <dc:creator>админ</dc:creator>
  <cp:lastModifiedBy>admin</cp:lastModifiedBy>
  <cp:revision>13</cp:revision>
  <dcterms:created xsi:type="dcterms:W3CDTF">2021-01-24T09:31:16Z</dcterms:created>
  <dcterms:modified xsi:type="dcterms:W3CDTF">2021-03-10T01:49:19Z</dcterms:modified>
</cp:coreProperties>
</file>